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6cd5bd40e0_1_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6cd5bd40e0_1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6cd5bd40e0_1_14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26cd5bd40e0_1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6cd5bd40e0_1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g26cd5bd40e0_1_1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26cd5bd40e0_1_1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6cd5bd40e0_1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g26cd5bd40e0_1_1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26cd5bd40e0_1_1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6cd5bd40e0_1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26cd5bd40e0_1_1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7" name="Google Shape;237;g26cd5bd40e0_1_1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6cd5bd40e0_1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26cd5bd40e0_1_1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26cd5bd40e0_1_1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6cd5bd40e0_1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26cd5bd40e0_1_1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26cd5bd40e0_1_1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6ce137a0e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6ce137a0e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6cd5bd40e0_1_20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26cd5bd40e0_1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cd5bd40e0_1_21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26cd5bd40e0_1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6cd5bd40e0_1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g26cd5bd40e0_1_2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26cd5bd40e0_1_2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6cd5bd40e0_1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g26cd5bd40e0_1_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lang="en" sz="1800">
                <a:latin typeface="Calibri"/>
                <a:ea typeface="Calibri"/>
                <a:cs typeface="Calibri"/>
                <a:sym typeface="Calibri"/>
              </a:rPr>
              <a:t>The conservative strategy has a lower threshold compared with the aggressive one; hence accepts less applicants.</a:t>
            </a:r>
            <a:endParaRPr/>
          </a:p>
          <a:p>
            <a:pPr indent="0" lvl="0" marL="0" rtl="0" algn="l">
              <a:spcBef>
                <a:spcPts val="0"/>
              </a:spcBef>
              <a:spcAft>
                <a:spcPts val="0"/>
              </a:spcAft>
              <a:buNone/>
            </a:pPr>
            <a:r>
              <a:t/>
            </a:r>
            <a:endParaRPr/>
          </a:p>
        </p:txBody>
      </p:sp>
      <p:sp>
        <p:nvSpPr>
          <p:cNvPr id="133" name="Google Shape;133;g26cd5bd40e0_1_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6ce137a0e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6ce137a0e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6cd5bd40e0_1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g26cd5bd40e0_1_2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26cd5bd40e0_1_2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cd5bd40e0_1_9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26cd5bd40e0_1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cd5bd40e0_1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26cd5bd40e0_1_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26cd5bd40e0_1_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cd5bd40e0_1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g26cd5bd40e0_1_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1" name="Google Shape;161;g26cd5bd40e0_1_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6cd5bd40e0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g26cd5bd40e0_1_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26cd5bd40e0_1_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cd5bd40e0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g26cd5bd40e0_1_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26cd5bd40e0_1_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6cd5bd40e0_1_13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26cd5bd40e0_1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6cd5bd40e0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6cd5bd40e0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7.png"/><Relationship Id="rId6"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9.png"/><Relationship Id="rId5"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21.png"/><Relationship Id="rId6"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6.png"/><Relationship Id="rId4" Type="http://schemas.openxmlformats.org/officeDocument/2006/relationships/image" Target="../media/image13.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1143000" y="841772"/>
            <a:ext cx="6858000" cy="2587228"/>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100000"/>
              <a:buFont typeface="Calibri"/>
              <a:buNone/>
            </a:pPr>
            <a:br>
              <a:rPr lang="en"/>
            </a:br>
            <a:br>
              <a:rPr lang="en"/>
            </a:br>
            <a:br>
              <a:rPr lang="en"/>
            </a:br>
            <a:br>
              <a:rPr lang="en"/>
            </a:br>
            <a:br>
              <a:rPr lang="en"/>
            </a:br>
            <a:br>
              <a:rPr lang="en"/>
            </a:br>
            <a:br>
              <a:rPr lang="en"/>
            </a:br>
            <a:br>
              <a:rPr lang="en"/>
            </a:br>
            <a:r>
              <a:rPr lang="en"/>
              <a:t>Credit Risk Modeling</a:t>
            </a:r>
            <a:br>
              <a:rPr lang="en"/>
            </a:br>
            <a:endParaRPr>
              <a:solidFill>
                <a:srgbClr val="2F549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XGBoost - Grid Search </a:t>
            </a:r>
            <a:endParaRPr/>
          </a:p>
        </p:txBody>
      </p:sp>
      <p:cxnSp>
        <p:nvCxnSpPr>
          <p:cNvPr id="207" name="Google Shape;207;p34"/>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pic>
        <p:nvPicPr>
          <p:cNvPr id="208" name="Google Shape;208;p34"/>
          <p:cNvPicPr preferRelativeResize="0"/>
          <p:nvPr/>
        </p:nvPicPr>
        <p:blipFill>
          <a:blip r:embed="rId3">
            <a:alphaModFix/>
          </a:blip>
          <a:stretch>
            <a:fillRect/>
          </a:stretch>
        </p:blipFill>
        <p:spPr>
          <a:xfrm>
            <a:off x="335350" y="1268025"/>
            <a:ext cx="3153400" cy="2276510"/>
          </a:xfrm>
          <a:prstGeom prst="rect">
            <a:avLst/>
          </a:prstGeom>
          <a:noFill/>
          <a:ln>
            <a:noFill/>
          </a:ln>
        </p:spPr>
      </p:pic>
      <p:pic>
        <p:nvPicPr>
          <p:cNvPr id="209" name="Google Shape;209;p34"/>
          <p:cNvPicPr preferRelativeResize="0"/>
          <p:nvPr/>
        </p:nvPicPr>
        <p:blipFill>
          <a:blip r:embed="rId4">
            <a:alphaModFix/>
          </a:blip>
          <a:stretch>
            <a:fillRect/>
          </a:stretch>
        </p:blipFill>
        <p:spPr>
          <a:xfrm>
            <a:off x="5347673" y="1268022"/>
            <a:ext cx="3153400" cy="2292999"/>
          </a:xfrm>
          <a:prstGeom prst="rect">
            <a:avLst/>
          </a:prstGeom>
          <a:noFill/>
          <a:ln>
            <a:noFill/>
          </a:ln>
        </p:spPr>
      </p:pic>
      <p:pic>
        <p:nvPicPr>
          <p:cNvPr id="210" name="Google Shape;210;p34"/>
          <p:cNvPicPr preferRelativeResize="0"/>
          <p:nvPr/>
        </p:nvPicPr>
        <p:blipFill>
          <a:blip r:embed="rId5">
            <a:alphaModFix/>
          </a:blip>
          <a:stretch>
            <a:fillRect/>
          </a:stretch>
        </p:blipFill>
        <p:spPr>
          <a:xfrm>
            <a:off x="947337" y="3815801"/>
            <a:ext cx="1966468" cy="994175"/>
          </a:xfrm>
          <a:prstGeom prst="rect">
            <a:avLst/>
          </a:prstGeom>
          <a:noFill/>
          <a:ln>
            <a:noFill/>
          </a:ln>
        </p:spPr>
      </p:pic>
      <p:pic>
        <p:nvPicPr>
          <p:cNvPr id="211" name="Google Shape;211;p34"/>
          <p:cNvPicPr preferRelativeResize="0"/>
          <p:nvPr/>
        </p:nvPicPr>
        <p:blipFill>
          <a:blip r:embed="rId6">
            <a:alphaModFix/>
          </a:blip>
          <a:stretch>
            <a:fillRect/>
          </a:stretch>
        </p:blipFill>
        <p:spPr>
          <a:xfrm>
            <a:off x="6148675" y="3765675"/>
            <a:ext cx="2036750" cy="1044300"/>
          </a:xfrm>
          <a:prstGeom prst="rect">
            <a:avLst/>
          </a:prstGeom>
          <a:noFill/>
          <a:ln>
            <a:noFill/>
          </a:ln>
        </p:spPr>
      </p:pic>
      <p:sp>
        <p:nvSpPr>
          <p:cNvPr id="212" name="Google Shape;212;p34"/>
          <p:cNvSpPr txBox="1"/>
          <p:nvPr/>
        </p:nvSpPr>
        <p:spPr>
          <a:xfrm>
            <a:off x="786825" y="3679125"/>
            <a:ext cx="2287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628650" y="11109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XGBoost – Final Model</a:t>
            </a:r>
            <a:endParaRPr/>
          </a:p>
        </p:txBody>
      </p:sp>
      <p:cxnSp>
        <p:nvCxnSpPr>
          <p:cNvPr id="219" name="Google Shape;219;p35"/>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pic>
        <p:nvPicPr>
          <p:cNvPr id="220" name="Google Shape;220;p35"/>
          <p:cNvPicPr preferRelativeResize="0"/>
          <p:nvPr/>
        </p:nvPicPr>
        <p:blipFill>
          <a:blip r:embed="rId3">
            <a:alphaModFix/>
          </a:blip>
          <a:stretch>
            <a:fillRect/>
          </a:stretch>
        </p:blipFill>
        <p:spPr>
          <a:xfrm>
            <a:off x="1578550" y="1105300"/>
            <a:ext cx="5485249" cy="3416874"/>
          </a:xfrm>
          <a:prstGeom prst="rect">
            <a:avLst/>
          </a:prstGeom>
          <a:noFill/>
          <a:ln>
            <a:noFill/>
          </a:ln>
        </p:spPr>
      </p:pic>
      <p:pic>
        <p:nvPicPr>
          <p:cNvPr id="221" name="Google Shape;221;p35"/>
          <p:cNvPicPr preferRelativeResize="0"/>
          <p:nvPr/>
        </p:nvPicPr>
        <p:blipFill>
          <a:blip r:embed="rId4">
            <a:alphaModFix/>
          </a:blip>
          <a:stretch>
            <a:fillRect/>
          </a:stretch>
        </p:blipFill>
        <p:spPr>
          <a:xfrm>
            <a:off x="854825" y="4568275"/>
            <a:ext cx="7434351" cy="397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XGBoost – SHAP Analysis</a:t>
            </a:r>
            <a:endParaRPr/>
          </a:p>
        </p:txBody>
      </p:sp>
      <p:cxnSp>
        <p:nvCxnSpPr>
          <p:cNvPr id="228" name="Google Shape;228;p36"/>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sp>
        <p:nvSpPr>
          <p:cNvPr id="229" name="Google Shape;229;p36"/>
          <p:cNvSpPr txBox="1"/>
          <p:nvPr/>
        </p:nvSpPr>
        <p:spPr>
          <a:xfrm>
            <a:off x="1641775" y="1058675"/>
            <a:ext cx="1857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Calibri"/>
                <a:ea typeface="Calibri"/>
                <a:cs typeface="Calibri"/>
                <a:sym typeface="Calibri"/>
              </a:rPr>
              <a:t>SHAP Beeswarm Graph</a:t>
            </a:r>
            <a:endParaRPr sz="1100"/>
          </a:p>
        </p:txBody>
      </p:sp>
      <p:sp>
        <p:nvSpPr>
          <p:cNvPr id="230" name="Google Shape;230;p36"/>
          <p:cNvSpPr txBox="1"/>
          <p:nvPr/>
        </p:nvSpPr>
        <p:spPr>
          <a:xfrm>
            <a:off x="1446731" y="4683105"/>
            <a:ext cx="2247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en" sz="900">
                <a:solidFill>
                  <a:schemeClr val="dk1"/>
                </a:solidFill>
                <a:latin typeface="Calibri"/>
                <a:ea typeface="Calibri"/>
                <a:cs typeface="Calibri"/>
                <a:sym typeface="Calibri"/>
              </a:rPr>
              <a:t>Final XGBoost model applied to Test 2 sample</a:t>
            </a:r>
            <a:endParaRPr sz="1100"/>
          </a:p>
        </p:txBody>
      </p:sp>
      <p:pic>
        <p:nvPicPr>
          <p:cNvPr id="231" name="Google Shape;231;p36"/>
          <p:cNvPicPr preferRelativeResize="0"/>
          <p:nvPr/>
        </p:nvPicPr>
        <p:blipFill>
          <a:blip r:embed="rId3">
            <a:alphaModFix/>
          </a:blip>
          <a:stretch>
            <a:fillRect/>
          </a:stretch>
        </p:blipFill>
        <p:spPr>
          <a:xfrm>
            <a:off x="1211875" y="1343375"/>
            <a:ext cx="2818249" cy="3339727"/>
          </a:xfrm>
          <a:prstGeom prst="rect">
            <a:avLst/>
          </a:prstGeom>
          <a:noFill/>
          <a:ln>
            <a:noFill/>
          </a:ln>
        </p:spPr>
      </p:pic>
      <p:pic>
        <p:nvPicPr>
          <p:cNvPr id="232" name="Google Shape;232;p36"/>
          <p:cNvPicPr preferRelativeResize="0"/>
          <p:nvPr/>
        </p:nvPicPr>
        <p:blipFill>
          <a:blip r:embed="rId4">
            <a:alphaModFix/>
          </a:blip>
          <a:stretch>
            <a:fillRect/>
          </a:stretch>
        </p:blipFill>
        <p:spPr>
          <a:xfrm>
            <a:off x="4965652" y="1420425"/>
            <a:ext cx="3586523" cy="1199900"/>
          </a:xfrm>
          <a:prstGeom prst="rect">
            <a:avLst/>
          </a:prstGeom>
          <a:noFill/>
          <a:ln>
            <a:noFill/>
          </a:ln>
        </p:spPr>
      </p:pic>
      <p:pic>
        <p:nvPicPr>
          <p:cNvPr id="233" name="Google Shape;233;p36"/>
          <p:cNvPicPr preferRelativeResize="0"/>
          <p:nvPr/>
        </p:nvPicPr>
        <p:blipFill>
          <a:blip r:embed="rId5">
            <a:alphaModFix/>
          </a:blip>
          <a:stretch>
            <a:fillRect/>
          </a:stretch>
        </p:blipFill>
        <p:spPr>
          <a:xfrm>
            <a:off x="5578537" y="3246900"/>
            <a:ext cx="2247900" cy="11689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XGBoost – SHAP Analysis</a:t>
            </a:r>
            <a:endParaRPr/>
          </a:p>
        </p:txBody>
      </p:sp>
      <p:cxnSp>
        <p:nvCxnSpPr>
          <p:cNvPr id="240" name="Google Shape;240;p37"/>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sp>
        <p:nvSpPr>
          <p:cNvPr id="241" name="Google Shape;241;p37"/>
          <p:cNvSpPr txBox="1"/>
          <p:nvPr/>
        </p:nvSpPr>
        <p:spPr>
          <a:xfrm>
            <a:off x="1653052" y="1106725"/>
            <a:ext cx="2072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Calibri"/>
              <a:buNone/>
            </a:pPr>
            <a:r>
              <a:rPr b="1" i="0" lang="en" sz="1400" u="none" cap="none" strike="noStrike">
                <a:solidFill>
                  <a:srgbClr val="000000"/>
                </a:solidFill>
                <a:latin typeface="Calibri"/>
                <a:ea typeface="Calibri"/>
                <a:cs typeface="Calibri"/>
                <a:sym typeface="Calibri"/>
              </a:rPr>
              <a:t>SHAP Waterfall Graph</a:t>
            </a:r>
            <a:endParaRPr sz="1100"/>
          </a:p>
        </p:txBody>
      </p:sp>
      <p:sp>
        <p:nvSpPr>
          <p:cNvPr id="242" name="Google Shape;242;p37"/>
          <p:cNvSpPr txBox="1"/>
          <p:nvPr/>
        </p:nvSpPr>
        <p:spPr>
          <a:xfrm>
            <a:off x="4928235" y="2571750"/>
            <a:ext cx="2719137" cy="48474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3 of the top 5 features make significant contributions to the PD:</a:t>
            </a:r>
            <a:endParaRPr sz="1100"/>
          </a:p>
        </p:txBody>
      </p:sp>
      <p:pic>
        <p:nvPicPr>
          <p:cNvPr id="243" name="Google Shape;243;p37"/>
          <p:cNvPicPr preferRelativeResize="0"/>
          <p:nvPr/>
        </p:nvPicPr>
        <p:blipFill>
          <a:blip r:embed="rId3">
            <a:alphaModFix/>
          </a:blip>
          <a:stretch>
            <a:fillRect/>
          </a:stretch>
        </p:blipFill>
        <p:spPr>
          <a:xfrm>
            <a:off x="821650" y="1432625"/>
            <a:ext cx="3358425" cy="3549024"/>
          </a:xfrm>
          <a:prstGeom prst="rect">
            <a:avLst/>
          </a:prstGeom>
          <a:noFill/>
          <a:ln>
            <a:noFill/>
          </a:ln>
        </p:spPr>
      </p:pic>
      <p:sp>
        <p:nvSpPr>
          <p:cNvPr id="244" name="Google Shape;244;p37"/>
          <p:cNvSpPr txBox="1"/>
          <p:nvPr/>
        </p:nvSpPr>
        <p:spPr>
          <a:xfrm>
            <a:off x="4940825" y="1600350"/>
            <a:ext cx="3005100" cy="7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Top Feature Contribution to the PD is 25.78%</a:t>
            </a:r>
            <a:endParaRPr sz="1700">
              <a:solidFill>
                <a:schemeClr val="dk1"/>
              </a:solidFill>
              <a:latin typeface="Calibri"/>
              <a:ea typeface="Calibri"/>
              <a:cs typeface="Calibri"/>
              <a:sym typeface="Calibri"/>
            </a:endParaRPr>
          </a:p>
        </p:txBody>
      </p:sp>
      <p:pic>
        <p:nvPicPr>
          <p:cNvPr id="245" name="Google Shape;245;p37"/>
          <p:cNvPicPr preferRelativeResize="0"/>
          <p:nvPr/>
        </p:nvPicPr>
        <p:blipFill>
          <a:blip r:embed="rId4">
            <a:alphaModFix/>
          </a:blip>
          <a:stretch>
            <a:fillRect/>
          </a:stretch>
        </p:blipFill>
        <p:spPr>
          <a:xfrm>
            <a:off x="5438400" y="3229875"/>
            <a:ext cx="1698800" cy="907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628650" y="328708"/>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Neural Network – Data Processing</a:t>
            </a:r>
            <a:endParaRPr/>
          </a:p>
        </p:txBody>
      </p:sp>
      <p:cxnSp>
        <p:nvCxnSpPr>
          <p:cNvPr id="252" name="Google Shape;252;p38"/>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grpSp>
        <p:nvGrpSpPr>
          <p:cNvPr id="253" name="Google Shape;253;p38"/>
          <p:cNvGrpSpPr/>
          <p:nvPr/>
        </p:nvGrpSpPr>
        <p:grpSpPr>
          <a:xfrm>
            <a:off x="435865" y="1122707"/>
            <a:ext cx="3166870" cy="3691930"/>
            <a:chOff x="1" y="205"/>
            <a:chExt cx="4222494" cy="4922574"/>
          </a:xfrm>
        </p:grpSpPr>
        <p:sp>
          <p:nvSpPr>
            <p:cNvPr id="254" name="Google Shape;254;p38"/>
            <p:cNvSpPr/>
            <p:nvPr/>
          </p:nvSpPr>
          <p:spPr>
            <a:xfrm rot="5400000">
              <a:off x="-265379" y="265585"/>
              <a:ext cx="1769198" cy="1238438"/>
            </a:xfrm>
            <a:prstGeom prst="chevron">
              <a:avLst>
                <a:gd fmla="val 50000" name="adj"/>
              </a:avLst>
            </a:prstGeom>
            <a:solidFill>
              <a:srgbClr val="4372C3"/>
            </a:solidFill>
            <a:ln cap="flat" cmpd="sng" w="12700">
              <a:solidFill>
                <a:srgbClr val="4372C3"/>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5" name="Google Shape;255;p38"/>
            <p:cNvSpPr txBox="1"/>
            <p:nvPr/>
          </p:nvSpPr>
          <p:spPr>
            <a:xfrm>
              <a:off x="1" y="619424"/>
              <a:ext cx="1238438" cy="530760"/>
            </a:xfrm>
            <a:prstGeom prst="rect">
              <a:avLst/>
            </a:prstGeom>
            <a:noFill/>
            <a:ln>
              <a:noFill/>
            </a:ln>
          </p:spPr>
          <p:txBody>
            <a:bodyPr anchorCtr="0" anchor="ctr" bIns="8075" lIns="8075" spcFirstLastPara="1" rIns="8075" wrap="square" tIns="8075">
              <a:noAutofit/>
            </a:bodyPr>
            <a:lstStyle/>
            <a:p>
              <a:pPr indent="0" lvl="0" marL="0" marR="0" rtl="0" algn="ctr">
                <a:lnSpc>
                  <a:spcPct val="90000"/>
                </a:lnSpc>
                <a:spcBef>
                  <a:spcPts val="0"/>
                </a:spcBef>
                <a:spcAft>
                  <a:spcPts val="0"/>
                </a:spcAft>
                <a:buClr>
                  <a:schemeClr val="lt1"/>
                </a:buClr>
                <a:buSzPts val="1300"/>
                <a:buFont typeface="Calibri"/>
                <a:buNone/>
              </a:pPr>
              <a:r>
                <a:rPr lang="en" sz="1300">
                  <a:solidFill>
                    <a:schemeClr val="lt1"/>
                  </a:solidFill>
                  <a:latin typeface="Calibri"/>
                  <a:ea typeface="Calibri"/>
                  <a:cs typeface="Calibri"/>
                  <a:sym typeface="Calibri"/>
                </a:rPr>
                <a:t>Outlier Treatment</a:t>
              </a:r>
              <a:endParaRPr sz="1100"/>
            </a:p>
          </p:txBody>
        </p:sp>
        <p:sp>
          <p:nvSpPr>
            <p:cNvPr id="256" name="Google Shape;256;p38"/>
            <p:cNvSpPr/>
            <p:nvPr/>
          </p:nvSpPr>
          <p:spPr>
            <a:xfrm rot="5400000">
              <a:off x="2155477" y="-916833"/>
              <a:ext cx="1149978" cy="2984057"/>
            </a:xfrm>
            <a:prstGeom prst="round2SameRect">
              <a:avLst>
                <a:gd fmla="val 16667" name="adj1"/>
                <a:gd fmla="val 0" name="adj2"/>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7" name="Google Shape;257;p38"/>
            <p:cNvSpPr txBox="1"/>
            <p:nvPr/>
          </p:nvSpPr>
          <p:spPr>
            <a:xfrm>
              <a:off x="1238438" y="56343"/>
              <a:ext cx="2927920" cy="1037704"/>
            </a:xfrm>
            <a:prstGeom prst="rect">
              <a:avLst/>
            </a:prstGeom>
            <a:noFill/>
            <a:ln>
              <a:noFill/>
            </a:ln>
          </p:spPr>
          <p:txBody>
            <a:bodyPr anchorCtr="0" anchor="ctr" bIns="10950" lIns="122675" spcFirstLastPara="1" rIns="10950" wrap="square" tIns="10950">
              <a:noAutofit/>
            </a:bodyPr>
            <a:lstStyle/>
            <a:p>
              <a:pPr indent="-171450" lvl="1" marL="177800" marR="0" rtl="0" algn="l">
                <a:lnSpc>
                  <a:spcPct val="90000"/>
                </a:lnSpc>
                <a:spcBef>
                  <a:spcPts val="0"/>
                </a:spcBef>
                <a:spcAft>
                  <a:spcPts val="0"/>
                </a:spcAft>
                <a:buClr>
                  <a:schemeClr val="dk1"/>
                </a:buClr>
                <a:buSzPts val="1700"/>
                <a:buFont typeface="Calibri"/>
                <a:buChar char="•"/>
              </a:pPr>
              <a:r>
                <a:rPr b="0" i="0" lang="en" sz="1700" u="none" cap="none" strike="noStrike">
                  <a:solidFill>
                    <a:schemeClr val="dk1"/>
                  </a:solidFill>
                  <a:latin typeface="Calibri"/>
                  <a:ea typeface="Calibri"/>
                  <a:cs typeface="Calibri"/>
                  <a:sym typeface="Calibri"/>
                </a:rPr>
                <a:t>1% floor</a:t>
              </a:r>
              <a:endParaRPr sz="1100"/>
            </a:p>
            <a:p>
              <a:pPr indent="-171450" lvl="1" marL="177800" marR="0" rtl="0" algn="l">
                <a:lnSpc>
                  <a:spcPct val="90000"/>
                </a:lnSpc>
                <a:spcBef>
                  <a:spcPts val="300"/>
                </a:spcBef>
                <a:spcAft>
                  <a:spcPts val="0"/>
                </a:spcAft>
                <a:buClr>
                  <a:schemeClr val="dk1"/>
                </a:buClr>
                <a:buSzPts val="1700"/>
                <a:buFont typeface="Calibri"/>
                <a:buChar char="•"/>
              </a:pPr>
              <a:r>
                <a:rPr b="0" i="0" lang="en" sz="1700" u="none" cap="none" strike="noStrike">
                  <a:solidFill>
                    <a:schemeClr val="dk1"/>
                  </a:solidFill>
                  <a:latin typeface="Calibri"/>
                  <a:ea typeface="Calibri"/>
                  <a:cs typeface="Calibri"/>
                  <a:sym typeface="Calibri"/>
                </a:rPr>
                <a:t>99% cap</a:t>
              </a:r>
              <a:endParaRPr sz="1100"/>
            </a:p>
          </p:txBody>
        </p:sp>
        <p:sp>
          <p:nvSpPr>
            <p:cNvPr id="258" name="Google Shape;258;p38"/>
            <p:cNvSpPr/>
            <p:nvPr/>
          </p:nvSpPr>
          <p:spPr>
            <a:xfrm rot="5400000">
              <a:off x="-265379" y="1842273"/>
              <a:ext cx="1769198" cy="1238438"/>
            </a:xfrm>
            <a:prstGeom prst="chevron">
              <a:avLst>
                <a:gd fmla="val 50000" name="adj"/>
              </a:avLst>
            </a:prstGeom>
            <a:solidFill>
              <a:srgbClr val="4372C3"/>
            </a:solidFill>
            <a:ln cap="flat" cmpd="sng" w="12700">
              <a:solidFill>
                <a:srgbClr val="4372C3"/>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9" name="Google Shape;259;p38"/>
            <p:cNvSpPr txBox="1"/>
            <p:nvPr/>
          </p:nvSpPr>
          <p:spPr>
            <a:xfrm>
              <a:off x="1" y="2196112"/>
              <a:ext cx="1238438" cy="530760"/>
            </a:xfrm>
            <a:prstGeom prst="rect">
              <a:avLst/>
            </a:prstGeom>
            <a:noFill/>
            <a:ln>
              <a:noFill/>
            </a:ln>
          </p:spPr>
          <p:txBody>
            <a:bodyPr anchorCtr="0" anchor="ctr" bIns="8075" lIns="8075" spcFirstLastPara="1" rIns="8075" wrap="square" tIns="8075">
              <a:noAutofit/>
            </a:bodyPr>
            <a:lstStyle/>
            <a:p>
              <a:pPr indent="0" lvl="0" marL="0" marR="0" rtl="0" algn="ctr">
                <a:lnSpc>
                  <a:spcPct val="90000"/>
                </a:lnSpc>
                <a:spcBef>
                  <a:spcPts val="0"/>
                </a:spcBef>
                <a:spcAft>
                  <a:spcPts val="0"/>
                </a:spcAft>
                <a:buClr>
                  <a:schemeClr val="lt1"/>
                </a:buClr>
                <a:buSzPts val="1300"/>
                <a:buFont typeface="Calibri"/>
                <a:buNone/>
              </a:pPr>
              <a:r>
                <a:rPr lang="en" sz="1300">
                  <a:solidFill>
                    <a:schemeClr val="lt1"/>
                  </a:solidFill>
                  <a:latin typeface="Calibri"/>
                  <a:ea typeface="Calibri"/>
                  <a:cs typeface="Calibri"/>
                  <a:sym typeface="Calibri"/>
                </a:rPr>
                <a:t>Feature Scaling</a:t>
              </a:r>
              <a:endParaRPr sz="1100"/>
            </a:p>
          </p:txBody>
        </p:sp>
        <p:sp>
          <p:nvSpPr>
            <p:cNvPr id="260" name="Google Shape;260;p38"/>
            <p:cNvSpPr/>
            <p:nvPr/>
          </p:nvSpPr>
          <p:spPr>
            <a:xfrm rot="5400000">
              <a:off x="2155477" y="659854"/>
              <a:ext cx="1149978" cy="2984057"/>
            </a:xfrm>
            <a:prstGeom prst="round2SameRect">
              <a:avLst>
                <a:gd fmla="val 16667" name="adj1"/>
                <a:gd fmla="val 0" name="adj2"/>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1" name="Google Shape;261;p38"/>
            <p:cNvSpPr txBox="1"/>
            <p:nvPr/>
          </p:nvSpPr>
          <p:spPr>
            <a:xfrm>
              <a:off x="1238438" y="1633031"/>
              <a:ext cx="2927920" cy="1037704"/>
            </a:xfrm>
            <a:prstGeom prst="rect">
              <a:avLst/>
            </a:prstGeom>
            <a:noFill/>
            <a:ln>
              <a:noFill/>
            </a:ln>
          </p:spPr>
          <p:txBody>
            <a:bodyPr anchorCtr="0" anchor="ctr" bIns="10950" lIns="122675" spcFirstLastPara="1" rIns="10950" wrap="square" tIns="10950">
              <a:noAutofit/>
            </a:bodyPr>
            <a:lstStyle/>
            <a:p>
              <a:pPr indent="-171450" lvl="1" marL="177800" marR="0" rtl="0" algn="l">
                <a:lnSpc>
                  <a:spcPct val="90000"/>
                </a:lnSpc>
                <a:spcBef>
                  <a:spcPts val="0"/>
                </a:spcBef>
                <a:spcAft>
                  <a:spcPts val="0"/>
                </a:spcAft>
                <a:buClr>
                  <a:schemeClr val="dk1"/>
                </a:buClr>
                <a:buSzPts val="1700"/>
                <a:buFont typeface="Calibri"/>
                <a:buChar char="•"/>
              </a:pPr>
              <a:r>
                <a:rPr b="0" i="0" lang="en" sz="1700" u="none" cap="none" strike="noStrike">
                  <a:solidFill>
                    <a:schemeClr val="dk1"/>
                  </a:solidFill>
                  <a:latin typeface="Calibri"/>
                  <a:ea typeface="Calibri"/>
                  <a:cs typeface="Calibri"/>
                  <a:sym typeface="Calibri"/>
                </a:rPr>
                <a:t>StandardScalar()</a:t>
              </a:r>
              <a:endParaRPr b="0" i="0" sz="1700" u="none" cap="none" strike="noStrike">
                <a:solidFill>
                  <a:schemeClr val="dk1"/>
                </a:solidFill>
                <a:latin typeface="Calibri"/>
                <a:ea typeface="Calibri"/>
                <a:cs typeface="Calibri"/>
                <a:sym typeface="Calibri"/>
              </a:endParaRPr>
            </a:p>
          </p:txBody>
        </p:sp>
        <p:sp>
          <p:nvSpPr>
            <p:cNvPr id="262" name="Google Shape;262;p38"/>
            <p:cNvSpPr/>
            <p:nvPr/>
          </p:nvSpPr>
          <p:spPr>
            <a:xfrm rot="5400000">
              <a:off x="-265379" y="3418961"/>
              <a:ext cx="1769198" cy="1238438"/>
            </a:xfrm>
            <a:prstGeom prst="chevron">
              <a:avLst>
                <a:gd fmla="val 50000" name="adj"/>
              </a:avLst>
            </a:prstGeom>
            <a:solidFill>
              <a:srgbClr val="4372C3"/>
            </a:solidFill>
            <a:ln cap="flat" cmpd="sng" w="12700">
              <a:solidFill>
                <a:srgbClr val="4372C3"/>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3" name="Google Shape;263;p38"/>
            <p:cNvSpPr txBox="1"/>
            <p:nvPr/>
          </p:nvSpPr>
          <p:spPr>
            <a:xfrm>
              <a:off x="1" y="3772800"/>
              <a:ext cx="1238438" cy="530760"/>
            </a:xfrm>
            <a:prstGeom prst="rect">
              <a:avLst/>
            </a:prstGeom>
            <a:noFill/>
            <a:ln>
              <a:noFill/>
            </a:ln>
          </p:spPr>
          <p:txBody>
            <a:bodyPr anchorCtr="0" anchor="ctr" bIns="8075" lIns="8075" spcFirstLastPara="1" rIns="8075" wrap="square" tIns="8075">
              <a:noAutofit/>
            </a:bodyPr>
            <a:lstStyle/>
            <a:p>
              <a:pPr indent="0" lvl="0" marL="0" marR="0" rtl="0" algn="ctr">
                <a:lnSpc>
                  <a:spcPct val="90000"/>
                </a:lnSpc>
                <a:spcBef>
                  <a:spcPts val="0"/>
                </a:spcBef>
                <a:spcAft>
                  <a:spcPts val="0"/>
                </a:spcAft>
                <a:buClr>
                  <a:schemeClr val="lt1"/>
                </a:buClr>
                <a:buSzPts val="1300"/>
                <a:buFont typeface="Calibri"/>
                <a:buNone/>
              </a:pPr>
              <a:r>
                <a:rPr lang="en" sz="1300">
                  <a:solidFill>
                    <a:schemeClr val="lt1"/>
                  </a:solidFill>
                  <a:latin typeface="Calibri"/>
                  <a:ea typeface="Calibri"/>
                  <a:cs typeface="Calibri"/>
                  <a:sym typeface="Calibri"/>
                </a:rPr>
                <a:t>Missing Value Imputation</a:t>
              </a:r>
              <a:endParaRPr sz="1100"/>
            </a:p>
          </p:txBody>
        </p:sp>
        <p:sp>
          <p:nvSpPr>
            <p:cNvPr id="264" name="Google Shape;264;p38"/>
            <p:cNvSpPr/>
            <p:nvPr/>
          </p:nvSpPr>
          <p:spPr>
            <a:xfrm rot="5400000">
              <a:off x="2155477" y="2236542"/>
              <a:ext cx="1149978" cy="2984057"/>
            </a:xfrm>
            <a:prstGeom prst="round2SameRect">
              <a:avLst>
                <a:gd fmla="val 16667" name="adj1"/>
                <a:gd fmla="val 0" name="adj2"/>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5" name="Google Shape;265;p38"/>
            <p:cNvSpPr txBox="1"/>
            <p:nvPr/>
          </p:nvSpPr>
          <p:spPr>
            <a:xfrm>
              <a:off x="1238438" y="3209719"/>
              <a:ext cx="2927920" cy="1037704"/>
            </a:xfrm>
            <a:prstGeom prst="rect">
              <a:avLst/>
            </a:prstGeom>
            <a:noFill/>
            <a:ln>
              <a:noFill/>
            </a:ln>
          </p:spPr>
          <p:txBody>
            <a:bodyPr anchorCtr="0" anchor="ctr" bIns="10950" lIns="122675" spcFirstLastPara="1" rIns="10950" wrap="square" tIns="10950">
              <a:noAutofit/>
            </a:bodyPr>
            <a:lstStyle/>
            <a:p>
              <a:pPr indent="-171450" lvl="1" marL="177800" marR="0" rtl="0" algn="l">
                <a:lnSpc>
                  <a:spcPct val="90000"/>
                </a:lnSpc>
                <a:spcBef>
                  <a:spcPts val="0"/>
                </a:spcBef>
                <a:spcAft>
                  <a:spcPts val="0"/>
                </a:spcAft>
                <a:buClr>
                  <a:schemeClr val="dk1"/>
                </a:buClr>
                <a:buSzPts val="1700"/>
                <a:buFont typeface="Calibri"/>
                <a:buChar char="•"/>
              </a:pPr>
              <a:r>
                <a:rPr b="0" i="0" lang="en" sz="1700" u="none" cap="none" strike="noStrike">
                  <a:solidFill>
                    <a:schemeClr val="dk1"/>
                  </a:solidFill>
                  <a:latin typeface="Calibri"/>
                  <a:ea typeface="Calibri"/>
                  <a:cs typeface="Calibri"/>
                  <a:sym typeface="Calibri"/>
                </a:rPr>
                <a:t>Replace missing values with 0</a:t>
              </a:r>
              <a:endParaRPr sz="1100"/>
            </a:p>
          </p:txBody>
        </p:sp>
      </p:grpSp>
      <p:pic>
        <p:nvPicPr>
          <p:cNvPr id="266" name="Google Shape;266;p38"/>
          <p:cNvPicPr preferRelativeResize="0"/>
          <p:nvPr/>
        </p:nvPicPr>
        <p:blipFill>
          <a:blip r:embed="rId3">
            <a:alphaModFix/>
          </a:blip>
          <a:stretch>
            <a:fillRect/>
          </a:stretch>
        </p:blipFill>
        <p:spPr>
          <a:xfrm>
            <a:off x="3876525" y="1034300"/>
            <a:ext cx="4677350" cy="2503239"/>
          </a:xfrm>
          <a:prstGeom prst="rect">
            <a:avLst/>
          </a:prstGeom>
          <a:noFill/>
          <a:ln>
            <a:noFill/>
          </a:ln>
        </p:spPr>
      </p:pic>
      <p:pic>
        <p:nvPicPr>
          <p:cNvPr id="267" name="Google Shape;267;p38"/>
          <p:cNvPicPr preferRelativeResize="0"/>
          <p:nvPr/>
        </p:nvPicPr>
        <p:blipFill>
          <a:blip r:embed="rId4">
            <a:alphaModFix/>
          </a:blip>
          <a:stretch>
            <a:fillRect/>
          </a:stretch>
        </p:blipFill>
        <p:spPr>
          <a:xfrm>
            <a:off x="3876525" y="3590450"/>
            <a:ext cx="2545351" cy="661300"/>
          </a:xfrm>
          <a:prstGeom prst="rect">
            <a:avLst/>
          </a:prstGeom>
          <a:noFill/>
          <a:ln>
            <a:noFill/>
          </a:ln>
        </p:spPr>
      </p:pic>
      <p:pic>
        <p:nvPicPr>
          <p:cNvPr id="268" name="Google Shape;268;p38"/>
          <p:cNvPicPr preferRelativeResize="0"/>
          <p:nvPr/>
        </p:nvPicPr>
        <p:blipFill>
          <a:blip r:embed="rId5">
            <a:alphaModFix/>
          </a:blip>
          <a:stretch>
            <a:fillRect/>
          </a:stretch>
        </p:blipFill>
        <p:spPr>
          <a:xfrm>
            <a:off x="3876525" y="4251750"/>
            <a:ext cx="2916250" cy="397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Neural Network - Grid Search </a:t>
            </a:r>
            <a:endParaRPr/>
          </a:p>
        </p:txBody>
      </p:sp>
      <p:cxnSp>
        <p:nvCxnSpPr>
          <p:cNvPr id="275" name="Google Shape;275;p39"/>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pic>
        <p:nvPicPr>
          <p:cNvPr id="276" name="Google Shape;276;p39"/>
          <p:cNvPicPr preferRelativeResize="0"/>
          <p:nvPr/>
        </p:nvPicPr>
        <p:blipFill>
          <a:blip r:embed="rId3">
            <a:alphaModFix/>
          </a:blip>
          <a:stretch>
            <a:fillRect/>
          </a:stretch>
        </p:blipFill>
        <p:spPr>
          <a:xfrm>
            <a:off x="1589951" y="1418647"/>
            <a:ext cx="5964098" cy="31736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0"/>
          <p:cNvSpPr txBox="1"/>
          <p:nvPr>
            <p:ph idx="1" type="body"/>
          </p:nvPr>
        </p:nvSpPr>
        <p:spPr>
          <a:xfrm>
            <a:off x="628650" y="1369219"/>
            <a:ext cx="7886700" cy="3263400"/>
          </a:xfrm>
          <a:prstGeom prst="rect">
            <a:avLst/>
          </a:prstGeom>
        </p:spPr>
        <p:txBody>
          <a:bodyPr anchorCtr="0" anchor="b" bIns="34275" lIns="68575" spcFirstLastPara="1" rIns="68575" wrap="square" tIns="34275">
            <a:normAutofit fontScale="55000" lnSpcReduction="20000"/>
          </a:bodyPr>
          <a:lstStyle/>
          <a:p>
            <a:pPr indent="-270510" lvl="0" marL="457200" rtl="0" algn="l">
              <a:lnSpc>
                <a:spcPct val="115000"/>
              </a:lnSpc>
              <a:spcBef>
                <a:spcPts val="1500"/>
              </a:spcBef>
              <a:spcAft>
                <a:spcPts val="0"/>
              </a:spcAft>
              <a:buClr>
                <a:srgbClr val="0D0D0D"/>
              </a:buClr>
              <a:buSzPct val="86841"/>
              <a:buFont typeface="Times New Roman"/>
              <a:buChar char="●"/>
            </a:pPr>
            <a:r>
              <a:rPr b="1" lang="en" sz="1381">
                <a:solidFill>
                  <a:srgbClr val="0D0D0D"/>
                </a:solidFill>
                <a:highlight>
                  <a:srgbClr val="FFFFFF"/>
                </a:highlight>
                <a:latin typeface="Times New Roman"/>
                <a:ea typeface="Times New Roman"/>
                <a:cs typeface="Times New Roman"/>
                <a:sym typeface="Times New Roman"/>
              </a:rPr>
              <a:t>Number of Hidden Layers (</a:t>
            </a:r>
            <a:r>
              <a:rPr b="1" lang="en" sz="1231">
                <a:solidFill>
                  <a:srgbClr val="0D0D0D"/>
                </a:solidFill>
                <a:highlight>
                  <a:srgbClr val="FFFFFF"/>
                </a:highlight>
                <a:latin typeface="Times New Roman"/>
                <a:ea typeface="Times New Roman"/>
                <a:cs typeface="Times New Roman"/>
                <a:sym typeface="Times New Roman"/>
              </a:rPr>
              <a:t>n_layers</a:t>
            </a:r>
            <a:r>
              <a:rPr b="1" lang="en" sz="1381">
                <a:solidFill>
                  <a:srgbClr val="0D0D0D"/>
                </a:solidFill>
                <a:highlight>
                  <a:srgbClr val="FFFFFF"/>
                </a:highlight>
                <a:latin typeface="Times New Roman"/>
                <a:ea typeface="Times New Roman"/>
                <a:cs typeface="Times New Roman"/>
                <a:sym typeface="Times New Roman"/>
              </a:rPr>
              <a:t>): </a:t>
            </a:r>
            <a:r>
              <a:rPr lang="en" sz="1381">
                <a:solidFill>
                  <a:srgbClr val="0D0D0D"/>
                </a:solidFill>
                <a:highlight>
                  <a:srgbClr val="FFFFFF"/>
                </a:highlight>
                <a:latin typeface="Times New Roman"/>
                <a:ea typeface="Times New Roman"/>
                <a:cs typeface="Times New Roman"/>
                <a:sym typeface="Times New Roman"/>
              </a:rPr>
              <a:t>We consider 2 and 4 hidden layers. This choice allows us to explore both simpler and more complex architectures to see which one performs better on our data.</a:t>
            </a:r>
            <a:endParaRPr sz="1381">
              <a:solidFill>
                <a:srgbClr val="0D0D0D"/>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381">
              <a:solidFill>
                <a:srgbClr val="0D0D0D"/>
              </a:solidFill>
              <a:highlight>
                <a:srgbClr val="FFFFFF"/>
              </a:highlight>
              <a:latin typeface="Times New Roman"/>
              <a:ea typeface="Times New Roman"/>
              <a:cs typeface="Times New Roman"/>
              <a:sym typeface="Times New Roman"/>
            </a:endParaRPr>
          </a:p>
          <a:p>
            <a:pPr indent="0" lvl="0" marL="457200" rtl="0" algn="l">
              <a:lnSpc>
                <a:spcPct val="6000"/>
              </a:lnSpc>
              <a:spcBef>
                <a:spcPts val="0"/>
              </a:spcBef>
              <a:spcAft>
                <a:spcPts val="0"/>
              </a:spcAft>
              <a:buNone/>
            </a:pPr>
            <a:r>
              <a:t/>
            </a:r>
            <a:endParaRPr sz="1381">
              <a:solidFill>
                <a:srgbClr val="0D0D0D"/>
              </a:solidFill>
              <a:highlight>
                <a:srgbClr val="FFFFFF"/>
              </a:highlight>
              <a:latin typeface="Times New Roman"/>
              <a:ea typeface="Times New Roman"/>
              <a:cs typeface="Times New Roman"/>
              <a:sym typeface="Times New Roman"/>
            </a:endParaRPr>
          </a:p>
          <a:p>
            <a:pPr indent="-270510" lvl="0" marL="457200" rtl="0" algn="l">
              <a:lnSpc>
                <a:spcPct val="115000"/>
              </a:lnSpc>
              <a:spcBef>
                <a:spcPts val="0"/>
              </a:spcBef>
              <a:spcAft>
                <a:spcPts val="0"/>
              </a:spcAft>
              <a:buClr>
                <a:srgbClr val="0D0D0D"/>
              </a:buClr>
              <a:buSzPct val="86841"/>
              <a:buFont typeface="Times New Roman"/>
              <a:buChar char="●"/>
            </a:pPr>
            <a:r>
              <a:rPr b="1" lang="en" sz="1381">
                <a:solidFill>
                  <a:srgbClr val="0D0D0D"/>
                </a:solidFill>
                <a:highlight>
                  <a:srgbClr val="FFFFFF"/>
                </a:highlight>
                <a:latin typeface="Times New Roman"/>
                <a:ea typeface="Times New Roman"/>
                <a:cs typeface="Times New Roman"/>
                <a:sym typeface="Times New Roman"/>
              </a:rPr>
              <a:t>Number of Nodes per Layer (</a:t>
            </a:r>
            <a:r>
              <a:rPr b="1" lang="en" sz="1231">
                <a:solidFill>
                  <a:srgbClr val="0D0D0D"/>
                </a:solidFill>
                <a:highlight>
                  <a:srgbClr val="FFFFFF"/>
                </a:highlight>
                <a:latin typeface="Times New Roman"/>
                <a:ea typeface="Times New Roman"/>
                <a:cs typeface="Times New Roman"/>
                <a:sym typeface="Times New Roman"/>
              </a:rPr>
              <a:t>n_nodes</a:t>
            </a:r>
            <a:r>
              <a:rPr b="1" lang="en" sz="1381">
                <a:solidFill>
                  <a:srgbClr val="0D0D0D"/>
                </a:solidFill>
                <a:highlight>
                  <a:srgbClr val="FFFFFF"/>
                </a:highlight>
                <a:latin typeface="Times New Roman"/>
                <a:ea typeface="Times New Roman"/>
                <a:cs typeface="Times New Roman"/>
                <a:sym typeface="Times New Roman"/>
              </a:rPr>
              <a:t>):</a:t>
            </a:r>
            <a:r>
              <a:rPr lang="en" sz="1381">
                <a:solidFill>
                  <a:srgbClr val="0D0D0D"/>
                </a:solidFill>
                <a:highlight>
                  <a:srgbClr val="FFFFFF"/>
                </a:highlight>
                <a:latin typeface="Times New Roman"/>
                <a:ea typeface="Times New Roman"/>
                <a:cs typeface="Times New Roman"/>
                <a:sym typeface="Times New Roman"/>
              </a:rPr>
              <a:t> We explore two options: 4 and 6 nodes per layer. This parameter controls the model's capacity and complexity. By testing different numbers of nodes, we can find the optimal balance between model complexity and performance.</a:t>
            </a:r>
            <a:endParaRPr sz="1381">
              <a:solidFill>
                <a:srgbClr val="0D0D0D"/>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381">
              <a:solidFill>
                <a:srgbClr val="0D0D0D"/>
              </a:solidFill>
              <a:highlight>
                <a:srgbClr val="FFFFFF"/>
              </a:highlight>
              <a:latin typeface="Times New Roman"/>
              <a:ea typeface="Times New Roman"/>
              <a:cs typeface="Times New Roman"/>
              <a:sym typeface="Times New Roman"/>
            </a:endParaRPr>
          </a:p>
          <a:p>
            <a:pPr indent="-270510" lvl="0" marL="457200" rtl="0" algn="l">
              <a:lnSpc>
                <a:spcPct val="115000"/>
              </a:lnSpc>
              <a:spcBef>
                <a:spcPts val="0"/>
              </a:spcBef>
              <a:spcAft>
                <a:spcPts val="0"/>
              </a:spcAft>
              <a:buClr>
                <a:srgbClr val="0D0D0D"/>
              </a:buClr>
              <a:buSzPct val="86841"/>
              <a:buFont typeface="Times New Roman"/>
              <a:buChar char="●"/>
            </a:pPr>
            <a:r>
              <a:rPr b="1" lang="en" sz="1381">
                <a:solidFill>
                  <a:srgbClr val="0D0D0D"/>
                </a:solidFill>
                <a:highlight>
                  <a:srgbClr val="FFFFFF"/>
                </a:highlight>
                <a:latin typeface="Times New Roman"/>
                <a:ea typeface="Times New Roman"/>
                <a:cs typeface="Times New Roman"/>
                <a:sym typeface="Times New Roman"/>
              </a:rPr>
              <a:t>Activation Function (</a:t>
            </a:r>
            <a:r>
              <a:rPr b="1" lang="en" sz="1231">
                <a:solidFill>
                  <a:srgbClr val="0D0D0D"/>
                </a:solidFill>
                <a:highlight>
                  <a:srgbClr val="FFFFFF"/>
                </a:highlight>
                <a:latin typeface="Times New Roman"/>
                <a:ea typeface="Times New Roman"/>
                <a:cs typeface="Times New Roman"/>
                <a:sym typeface="Times New Roman"/>
              </a:rPr>
              <a:t>activation</a:t>
            </a:r>
            <a:r>
              <a:rPr b="1" lang="en" sz="1381">
                <a:solidFill>
                  <a:srgbClr val="0D0D0D"/>
                </a:solidFill>
                <a:highlight>
                  <a:srgbClr val="FFFFFF"/>
                </a:highlight>
                <a:latin typeface="Times New Roman"/>
                <a:ea typeface="Times New Roman"/>
                <a:cs typeface="Times New Roman"/>
                <a:sym typeface="Times New Roman"/>
              </a:rPr>
              <a:t>):</a:t>
            </a:r>
            <a:r>
              <a:rPr lang="en" sz="1381">
                <a:solidFill>
                  <a:srgbClr val="0D0D0D"/>
                </a:solidFill>
                <a:highlight>
                  <a:srgbClr val="FFFFFF"/>
                </a:highlight>
                <a:latin typeface="Times New Roman"/>
                <a:ea typeface="Times New Roman"/>
                <a:cs typeface="Times New Roman"/>
                <a:sym typeface="Times New Roman"/>
              </a:rPr>
              <a:t> We consider both ReLU and tanh activation functions. ReLU is widely used and often provides good performance, while tanh can capture more complex patterns in the data. Testing both allows us to see which one works better for our problem.</a:t>
            </a:r>
            <a:endParaRPr sz="1381">
              <a:solidFill>
                <a:srgbClr val="0D0D0D"/>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381">
              <a:solidFill>
                <a:srgbClr val="0D0D0D"/>
              </a:solidFill>
              <a:highlight>
                <a:srgbClr val="FFFFFF"/>
              </a:highlight>
              <a:latin typeface="Times New Roman"/>
              <a:ea typeface="Times New Roman"/>
              <a:cs typeface="Times New Roman"/>
              <a:sym typeface="Times New Roman"/>
            </a:endParaRPr>
          </a:p>
          <a:p>
            <a:pPr indent="-270510" lvl="0" marL="457200" rtl="0" algn="l">
              <a:lnSpc>
                <a:spcPct val="115000"/>
              </a:lnSpc>
              <a:spcBef>
                <a:spcPts val="0"/>
              </a:spcBef>
              <a:spcAft>
                <a:spcPts val="0"/>
              </a:spcAft>
              <a:buClr>
                <a:srgbClr val="0D0D0D"/>
              </a:buClr>
              <a:buSzPct val="86841"/>
              <a:buFont typeface="Times New Roman"/>
              <a:buChar char="●"/>
            </a:pPr>
            <a:r>
              <a:rPr b="1" lang="en" sz="1381">
                <a:solidFill>
                  <a:srgbClr val="0D0D0D"/>
                </a:solidFill>
                <a:highlight>
                  <a:srgbClr val="FFFFFF"/>
                </a:highlight>
                <a:latin typeface="Times New Roman"/>
                <a:ea typeface="Times New Roman"/>
                <a:cs typeface="Times New Roman"/>
                <a:sym typeface="Times New Roman"/>
              </a:rPr>
              <a:t>Dropout Rate (</a:t>
            </a:r>
            <a:r>
              <a:rPr b="1" lang="en" sz="1231">
                <a:solidFill>
                  <a:srgbClr val="0D0D0D"/>
                </a:solidFill>
                <a:highlight>
                  <a:srgbClr val="FFFFFF"/>
                </a:highlight>
                <a:latin typeface="Times New Roman"/>
                <a:ea typeface="Times New Roman"/>
                <a:cs typeface="Times New Roman"/>
                <a:sym typeface="Times New Roman"/>
              </a:rPr>
              <a:t>dropout</a:t>
            </a:r>
            <a:r>
              <a:rPr b="1" lang="en" sz="1381">
                <a:solidFill>
                  <a:srgbClr val="0D0D0D"/>
                </a:solidFill>
                <a:highlight>
                  <a:srgbClr val="FFFFFF"/>
                </a:highlight>
                <a:latin typeface="Times New Roman"/>
                <a:ea typeface="Times New Roman"/>
                <a:cs typeface="Times New Roman"/>
                <a:sym typeface="Times New Roman"/>
              </a:rPr>
              <a:t>): </a:t>
            </a:r>
            <a:r>
              <a:rPr lang="en" sz="1381">
                <a:solidFill>
                  <a:srgbClr val="0D0D0D"/>
                </a:solidFill>
                <a:highlight>
                  <a:srgbClr val="FFFFFF"/>
                </a:highlight>
                <a:latin typeface="Times New Roman"/>
                <a:ea typeface="Times New Roman"/>
                <a:cs typeface="Times New Roman"/>
                <a:sym typeface="Times New Roman"/>
              </a:rPr>
              <a:t>We experiment with dropout rates of 0 and 0.5. Dropout is a regularization technique used to prevent overfitting by randomly dropping a fraction of input units during training. Testing different dropout rates helps us find the optimal level of regularization.</a:t>
            </a:r>
            <a:endParaRPr sz="1381">
              <a:solidFill>
                <a:srgbClr val="0D0D0D"/>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381">
              <a:solidFill>
                <a:srgbClr val="0D0D0D"/>
              </a:solidFill>
              <a:highlight>
                <a:srgbClr val="FFFFFF"/>
              </a:highlight>
              <a:latin typeface="Times New Roman"/>
              <a:ea typeface="Times New Roman"/>
              <a:cs typeface="Times New Roman"/>
              <a:sym typeface="Times New Roman"/>
            </a:endParaRPr>
          </a:p>
          <a:p>
            <a:pPr indent="-270510" lvl="0" marL="457200" rtl="0" algn="l">
              <a:lnSpc>
                <a:spcPct val="115000"/>
              </a:lnSpc>
              <a:spcBef>
                <a:spcPts val="0"/>
              </a:spcBef>
              <a:spcAft>
                <a:spcPts val="0"/>
              </a:spcAft>
              <a:buClr>
                <a:srgbClr val="0D0D0D"/>
              </a:buClr>
              <a:buSzPct val="86841"/>
              <a:buFont typeface="Times New Roman"/>
              <a:buChar char="●"/>
            </a:pPr>
            <a:r>
              <a:rPr b="1" lang="en" sz="1381">
                <a:solidFill>
                  <a:srgbClr val="0D0D0D"/>
                </a:solidFill>
                <a:highlight>
                  <a:srgbClr val="FFFFFF"/>
                </a:highlight>
                <a:latin typeface="Times New Roman"/>
                <a:ea typeface="Times New Roman"/>
                <a:cs typeface="Times New Roman"/>
                <a:sym typeface="Times New Roman"/>
              </a:rPr>
              <a:t>Batch Size (</a:t>
            </a:r>
            <a:r>
              <a:rPr b="1" lang="en" sz="1231">
                <a:solidFill>
                  <a:srgbClr val="0D0D0D"/>
                </a:solidFill>
                <a:highlight>
                  <a:srgbClr val="FFFFFF"/>
                </a:highlight>
                <a:latin typeface="Times New Roman"/>
                <a:ea typeface="Times New Roman"/>
                <a:cs typeface="Times New Roman"/>
                <a:sym typeface="Times New Roman"/>
              </a:rPr>
              <a:t>batch_size</a:t>
            </a:r>
            <a:r>
              <a:rPr b="1" lang="en" sz="1381">
                <a:solidFill>
                  <a:srgbClr val="0D0D0D"/>
                </a:solidFill>
                <a:highlight>
                  <a:srgbClr val="FFFFFF"/>
                </a:highlight>
                <a:latin typeface="Times New Roman"/>
                <a:ea typeface="Times New Roman"/>
                <a:cs typeface="Times New Roman"/>
                <a:sym typeface="Times New Roman"/>
              </a:rPr>
              <a:t>): </a:t>
            </a:r>
            <a:r>
              <a:rPr lang="en" sz="1381">
                <a:solidFill>
                  <a:srgbClr val="0D0D0D"/>
                </a:solidFill>
                <a:highlight>
                  <a:srgbClr val="FFFFFF"/>
                </a:highlight>
                <a:latin typeface="Times New Roman"/>
                <a:ea typeface="Times New Roman"/>
                <a:cs typeface="Times New Roman"/>
                <a:sym typeface="Times New Roman"/>
              </a:rPr>
              <a:t>We try two batch sizes: 100 and 10,000. Batch size affects the speed and stability of the training process. Smaller batch sizes may lead to more noise in the optimization process but can result in faster convergence, while larger batch sizes can provide smoother gradients but may take longer to train.</a:t>
            </a:r>
            <a:endParaRPr sz="1381">
              <a:solidFill>
                <a:srgbClr val="0D0D0D"/>
              </a:solidFill>
              <a:highlight>
                <a:srgbClr val="FFFFFF"/>
              </a:highlight>
              <a:latin typeface="Times New Roman"/>
              <a:ea typeface="Times New Roman"/>
              <a:cs typeface="Times New Roman"/>
              <a:sym typeface="Times New Roman"/>
            </a:endParaRPr>
          </a:p>
          <a:p>
            <a:pPr indent="0" lvl="0" marL="0" rtl="0" algn="ctr">
              <a:lnSpc>
                <a:spcPct val="120000"/>
              </a:lnSpc>
              <a:spcBef>
                <a:spcPts val="1500"/>
              </a:spcBef>
              <a:spcAft>
                <a:spcPts val="0"/>
              </a:spcAft>
              <a:buClr>
                <a:schemeClr val="dk1"/>
              </a:buClr>
              <a:buSzPct val="91666"/>
              <a:buFont typeface="Arial"/>
              <a:buNone/>
            </a:pPr>
            <a:r>
              <a:rPr lang="en" sz="1200">
                <a:solidFill>
                  <a:srgbClr val="0D0D0D"/>
                </a:solidFill>
                <a:highlight>
                  <a:srgbClr val="FFFFFF"/>
                </a:highlight>
                <a:latin typeface="Roboto"/>
                <a:ea typeface="Roboto"/>
                <a:cs typeface="Roboto"/>
                <a:sym typeface="Roboto"/>
              </a:rPr>
              <a:t>This grid search explores a total of :-</a:t>
            </a:r>
            <a:endParaRPr sz="1200">
              <a:solidFill>
                <a:srgbClr val="0D0D0D"/>
              </a:solidFill>
              <a:highlight>
                <a:srgbClr val="FFFFFF"/>
              </a:highlight>
              <a:latin typeface="Roboto"/>
              <a:ea typeface="Roboto"/>
              <a:cs typeface="Roboto"/>
              <a:sym typeface="Roboto"/>
            </a:endParaRPr>
          </a:p>
          <a:p>
            <a:pPr indent="0" lvl="0" marL="0" rtl="0" algn="ctr">
              <a:lnSpc>
                <a:spcPct val="120000"/>
              </a:lnSpc>
              <a:spcBef>
                <a:spcPts val="1500"/>
              </a:spcBef>
              <a:spcAft>
                <a:spcPts val="0"/>
              </a:spcAft>
              <a:buClr>
                <a:schemeClr val="dk1"/>
              </a:buClr>
              <a:buSzPct val="75862"/>
              <a:buFont typeface="Arial"/>
              <a:buNone/>
            </a:pPr>
            <a:r>
              <a:rPr lang="en" sz="1450">
                <a:solidFill>
                  <a:srgbClr val="0D0D0D"/>
                </a:solidFill>
                <a:highlight>
                  <a:srgbClr val="FFFFFF"/>
                </a:highlight>
                <a:latin typeface="Times New Roman"/>
                <a:ea typeface="Times New Roman"/>
                <a:cs typeface="Times New Roman"/>
                <a:sym typeface="Times New Roman"/>
              </a:rPr>
              <a:t>2×2×2×2×2=32</a:t>
            </a:r>
            <a:endParaRPr sz="1450">
              <a:solidFill>
                <a:srgbClr val="0D0D0D"/>
              </a:solidFill>
              <a:highlight>
                <a:srgbClr val="FFFFFF"/>
              </a:highlight>
              <a:latin typeface="Times New Roman"/>
              <a:ea typeface="Times New Roman"/>
              <a:cs typeface="Times New Roman"/>
              <a:sym typeface="Times New Roman"/>
            </a:endParaRPr>
          </a:p>
          <a:p>
            <a:pPr indent="0" lvl="0" marL="0" rtl="0" algn="l">
              <a:lnSpc>
                <a:spcPct val="115000"/>
              </a:lnSpc>
              <a:spcBef>
                <a:spcPts val="1500"/>
              </a:spcBef>
              <a:spcAft>
                <a:spcPts val="0"/>
              </a:spcAft>
              <a:buClr>
                <a:schemeClr val="dk1"/>
              </a:buClr>
              <a:buSzPct val="75862"/>
              <a:buFont typeface="Arial"/>
              <a:buNone/>
            </a:pPr>
            <a:r>
              <a:rPr lang="en" sz="1450">
                <a:solidFill>
                  <a:srgbClr val="0D0D0D"/>
                </a:solidFill>
                <a:highlight>
                  <a:srgbClr val="FFFFFF"/>
                </a:highlight>
                <a:latin typeface="Times New Roman"/>
                <a:ea typeface="Times New Roman"/>
                <a:cs typeface="Times New Roman"/>
                <a:sym typeface="Times New Roman"/>
              </a:rPr>
              <a:t>2×2×2×2×2=32</a:t>
            </a:r>
            <a:r>
              <a:rPr lang="en" sz="1200">
                <a:solidFill>
                  <a:srgbClr val="0D0D0D"/>
                </a:solidFill>
                <a:highlight>
                  <a:srgbClr val="FFFFFF"/>
                </a:highlight>
                <a:latin typeface="Roboto"/>
                <a:ea typeface="Roboto"/>
                <a:cs typeface="Roboto"/>
                <a:sym typeface="Roboto"/>
              </a:rPr>
              <a:t> different combinations of hyperparameters. For each combination, the code trains a neural network model, evaluates its performance on the training set and two test sets (Test 1 and Test 2), and records the results in a dataframe (</a:t>
            </a:r>
            <a:r>
              <a:rPr lang="en" sz="1050">
                <a:solidFill>
                  <a:srgbClr val="0D0D0D"/>
                </a:solidFill>
                <a:highlight>
                  <a:srgbClr val="FFFFFF"/>
                </a:highlight>
                <a:latin typeface="Courier New"/>
                <a:ea typeface="Courier New"/>
                <a:cs typeface="Courier New"/>
                <a:sym typeface="Courier New"/>
              </a:rPr>
              <a:t>Grid_Search_Results_nn</a:t>
            </a:r>
            <a:r>
              <a:rPr lang="en" sz="1200">
                <a:solidFill>
                  <a:srgbClr val="0D0D0D"/>
                </a:solidFill>
                <a:highlight>
                  <a:srgbClr val="FFFFFF"/>
                </a:highlight>
                <a:latin typeface="Roboto"/>
                <a:ea typeface="Roboto"/>
                <a:cs typeface="Roboto"/>
                <a:sym typeface="Roboto"/>
              </a:rPr>
              <a:t>). Finally, the results are saved to a CSV file for further analysis.</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Clr>
                <a:schemeClr val="dk1"/>
              </a:buClr>
              <a:buSzPct val="91666"/>
              <a:buFont typeface="Arial"/>
              <a:buNone/>
            </a:pPr>
            <a:r>
              <a:rPr lang="en" sz="1200">
                <a:solidFill>
                  <a:srgbClr val="0D0D0D"/>
                </a:solidFill>
                <a:highlight>
                  <a:srgbClr val="FFFFFF"/>
                </a:highlight>
                <a:latin typeface="Roboto"/>
                <a:ea typeface="Roboto"/>
                <a:cs typeface="Roboto"/>
                <a:sym typeface="Roboto"/>
              </a:rPr>
              <a:t>Through grid search, we can gain insights into how different combinations of hyperparameters affect model performance. It helps us understand which hyperparameters are crucial for achieving better results and provides valuable information for building more effective neural network models.</a:t>
            </a:r>
            <a:endParaRPr sz="1200">
              <a:solidFill>
                <a:srgbClr val="0D0D0D"/>
              </a:solidFill>
              <a:highlight>
                <a:srgbClr val="FFFFFF"/>
              </a:highlight>
              <a:latin typeface="Roboto"/>
              <a:ea typeface="Roboto"/>
              <a:cs typeface="Roboto"/>
              <a:sym typeface="Roboto"/>
            </a:endParaRPr>
          </a:p>
          <a:p>
            <a:pPr indent="0" lvl="0" marL="0" rtl="0" algn="l">
              <a:spcBef>
                <a:spcPts val="800"/>
              </a:spcBef>
              <a:spcAft>
                <a:spcPts val="0"/>
              </a:spcAft>
              <a:buNone/>
            </a:pPr>
            <a:r>
              <a:t/>
            </a:r>
            <a:endParaRPr/>
          </a:p>
        </p:txBody>
      </p:sp>
      <p:sp>
        <p:nvSpPr>
          <p:cNvPr id="282" name="Google Shape;282;p4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Neural Network - Grid Search </a:t>
            </a:r>
            <a:endParaRPr/>
          </a:p>
        </p:txBody>
      </p:sp>
      <p:cxnSp>
        <p:nvCxnSpPr>
          <p:cNvPr id="283" name="Google Shape;283;p40"/>
          <p:cNvCxnSpPr/>
          <p:nvPr/>
        </p:nvCxnSpPr>
        <p:spPr>
          <a:xfrm>
            <a:off x="714375" y="996738"/>
            <a:ext cx="7786800" cy="0"/>
          </a:xfrm>
          <a:prstGeom prst="straightConnector1">
            <a:avLst/>
          </a:prstGeom>
          <a:noFill/>
          <a:ln cap="flat" cmpd="sng" w="25400">
            <a:solidFill>
              <a:srgbClr val="8DA9DB"/>
            </a:solidFill>
            <a:prstDash val="solid"/>
            <a:miter lim="800000"/>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Neural Network - Grid Search </a:t>
            </a:r>
            <a:endParaRPr/>
          </a:p>
        </p:txBody>
      </p:sp>
      <p:cxnSp>
        <p:nvCxnSpPr>
          <p:cNvPr id="289" name="Google Shape;289;p41"/>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pic>
        <p:nvPicPr>
          <p:cNvPr id="290" name="Google Shape;290;p41"/>
          <p:cNvPicPr preferRelativeResize="0"/>
          <p:nvPr/>
        </p:nvPicPr>
        <p:blipFill>
          <a:blip r:embed="rId3">
            <a:alphaModFix/>
          </a:blip>
          <a:stretch>
            <a:fillRect/>
          </a:stretch>
        </p:blipFill>
        <p:spPr>
          <a:xfrm>
            <a:off x="564725" y="1268016"/>
            <a:ext cx="3269457" cy="2349517"/>
          </a:xfrm>
          <a:prstGeom prst="rect">
            <a:avLst/>
          </a:prstGeom>
          <a:noFill/>
          <a:ln>
            <a:noFill/>
          </a:ln>
        </p:spPr>
      </p:pic>
      <p:pic>
        <p:nvPicPr>
          <p:cNvPr id="291" name="Google Shape;291;p41"/>
          <p:cNvPicPr preferRelativeResize="0"/>
          <p:nvPr/>
        </p:nvPicPr>
        <p:blipFill>
          <a:blip r:embed="rId4">
            <a:alphaModFix/>
          </a:blip>
          <a:stretch>
            <a:fillRect/>
          </a:stretch>
        </p:blipFill>
        <p:spPr>
          <a:xfrm>
            <a:off x="4738175" y="1268025"/>
            <a:ext cx="3349675" cy="2473724"/>
          </a:xfrm>
          <a:prstGeom prst="rect">
            <a:avLst/>
          </a:prstGeom>
          <a:noFill/>
          <a:ln>
            <a:noFill/>
          </a:ln>
        </p:spPr>
      </p:pic>
      <p:pic>
        <p:nvPicPr>
          <p:cNvPr id="292" name="Google Shape;292;p41"/>
          <p:cNvPicPr preferRelativeResize="0"/>
          <p:nvPr/>
        </p:nvPicPr>
        <p:blipFill>
          <a:blip r:embed="rId5">
            <a:alphaModFix/>
          </a:blip>
          <a:stretch>
            <a:fillRect/>
          </a:stretch>
        </p:blipFill>
        <p:spPr>
          <a:xfrm>
            <a:off x="1056400" y="3836650"/>
            <a:ext cx="2286100" cy="1097550"/>
          </a:xfrm>
          <a:prstGeom prst="rect">
            <a:avLst/>
          </a:prstGeom>
          <a:noFill/>
          <a:ln>
            <a:noFill/>
          </a:ln>
        </p:spPr>
      </p:pic>
      <p:pic>
        <p:nvPicPr>
          <p:cNvPr id="293" name="Google Shape;293;p41"/>
          <p:cNvPicPr preferRelativeResize="0"/>
          <p:nvPr/>
        </p:nvPicPr>
        <p:blipFill>
          <a:blip r:embed="rId6">
            <a:alphaModFix/>
          </a:blip>
          <a:stretch>
            <a:fillRect/>
          </a:stretch>
        </p:blipFill>
        <p:spPr>
          <a:xfrm>
            <a:off x="5369070" y="3836648"/>
            <a:ext cx="2087881" cy="1004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Neural Network – Final Model</a:t>
            </a:r>
            <a:endParaRPr/>
          </a:p>
        </p:txBody>
      </p:sp>
      <p:cxnSp>
        <p:nvCxnSpPr>
          <p:cNvPr id="299" name="Google Shape;299;p42"/>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pic>
        <p:nvPicPr>
          <p:cNvPr id="300" name="Google Shape;300;p42"/>
          <p:cNvPicPr preferRelativeResize="0"/>
          <p:nvPr/>
        </p:nvPicPr>
        <p:blipFill>
          <a:blip r:embed="rId3">
            <a:alphaModFix/>
          </a:blip>
          <a:stretch>
            <a:fillRect/>
          </a:stretch>
        </p:blipFill>
        <p:spPr>
          <a:xfrm>
            <a:off x="2067400" y="1268025"/>
            <a:ext cx="5080648" cy="3222451"/>
          </a:xfrm>
          <a:prstGeom prst="rect">
            <a:avLst/>
          </a:prstGeom>
          <a:noFill/>
          <a:ln>
            <a:noFill/>
          </a:ln>
        </p:spPr>
      </p:pic>
      <p:pic>
        <p:nvPicPr>
          <p:cNvPr id="301" name="Google Shape;301;p42"/>
          <p:cNvPicPr preferRelativeResize="0"/>
          <p:nvPr/>
        </p:nvPicPr>
        <p:blipFill>
          <a:blip r:embed="rId4">
            <a:alphaModFix/>
          </a:blip>
          <a:stretch>
            <a:fillRect/>
          </a:stretch>
        </p:blipFill>
        <p:spPr>
          <a:xfrm>
            <a:off x="810776" y="4519151"/>
            <a:ext cx="7593902" cy="337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Final Model</a:t>
            </a:r>
            <a:endParaRPr/>
          </a:p>
        </p:txBody>
      </p:sp>
      <p:cxnSp>
        <p:nvCxnSpPr>
          <p:cNvPr id="308" name="Google Shape;308;p43"/>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pic>
        <p:nvPicPr>
          <p:cNvPr id="309" name="Google Shape;309;p43"/>
          <p:cNvPicPr preferRelativeResize="0"/>
          <p:nvPr/>
        </p:nvPicPr>
        <p:blipFill>
          <a:blip r:embed="rId3">
            <a:alphaModFix/>
          </a:blip>
          <a:stretch>
            <a:fillRect/>
          </a:stretch>
        </p:blipFill>
        <p:spPr>
          <a:xfrm>
            <a:off x="397000" y="1403753"/>
            <a:ext cx="3273834" cy="2335972"/>
          </a:xfrm>
          <a:prstGeom prst="rect">
            <a:avLst/>
          </a:prstGeom>
          <a:noFill/>
          <a:ln>
            <a:noFill/>
          </a:ln>
        </p:spPr>
      </p:pic>
      <p:pic>
        <p:nvPicPr>
          <p:cNvPr id="310" name="Google Shape;310;p43"/>
          <p:cNvPicPr preferRelativeResize="0"/>
          <p:nvPr/>
        </p:nvPicPr>
        <p:blipFill>
          <a:blip r:embed="rId4">
            <a:alphaModFix/>
          </a:blip>
          <a:stretch>
            <a:fillRect/>
          </a:stretch>
        </p:blipFill>
        <p:spPr>
          <a:xfrm>
            <a:off x="1329282" y="4017900"/>
            <a:ext cx="1409276" cy="994175"/>
          </a:xfrm>
          <a:prstGeom prst="rect">
            <a:avLst/>
          </a:prstGeom>
          <a:noFill/>
          <a:ln>
            <a:noFill/>
          </a:ln>
        </p:spPr>
      </p:pic>
      <p:pic>
        <p:nvPicPr>
          <p:cNvPr id="311" name="Google Shape;311;p43"/>
          <p:cNvPicPr preferRelativeResize="0"/>
          <p:nvPr/>
        </p:nvPicPr>
        <p:blipFill>
          <a:blip r:embed="rId5">
            <a:alphaModFix/>
          </a:blip>
          <a:stretch>
            <a:fillRect/>
          </a:stretch>
        </p:blipFill>
        <p:spPr>
          <a:xfrm>
            <a:off x="5115552" y="1426422"/>
            <a:ext cx="3125575" cy="2290651"/>
          </a:xfrm>
          <a:prstGeom prst="rect">
            <a:avLst/>
          </a:prstGeom>
          <a:noFill/>
          <a:ln>
            <a:noFill/>
          </a:ln>
        </p:spPr>
      </p:pic>
      <p:pic>
        <p:nvPicPr>
          <p:cNvPr id="312" name="Google Shape;312;p43"/>
          <p:cNvPicPr preferRelativeResize="0"/>
          <p:nvPr/>
        </p:nvPicPr>
        <p:blipFill>
          <a:blip r:embed="rId6">
            <a:alphaModFix/>
          </a:blip>
          <a:stretch>
            <a:fillRect/>
          </a:stretch>
        </p:blipFill>
        <p:spPr>
          <a:xfrm>
            <a:off x="6072975" y="3996388"/>
            <a:ext cx="1476425" cy="103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Executive Summary</a:t>
            </a:r>
            <a:endParaRPr/>
          </a:p>
        </p:txBody>
      </p:sp>
      <p:cxnSp>
        <p:nvCxnSpPr>
          <p:cNvPr id="136" name="Google Shape;136;p26"/>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pic>
        <p:nvPicPr>
          <p:cNvPr id="137" name="Google Shape;137;p26"/>
          <p:cNvPicPr preferRelativeResize="0"/>
          <p:nvPr/>
        </p:nvPicPr>
        <p:blipFill rotWithShape="1">
          <a:blip r:embed="rId3">
            <a:alphaModFix/>
          </a:blip>
          <a:srcRect b="0" l="0" r="0" t="0"/>
          <a:stretch/>
        </p:blipFill>
        <p:spPr>
          <a:xfrm>
            <a:off x="1413212" y="1107312"/>
            <a:ext cx="6317576" cy="2928876"/>
          </a:xfrm>
          <a:prstGeom prst="rect">
            <a:avLst/>
          </a:prstGeom>
          <a:noFill/>
          <a:ln>
            <a:noFill/>
          </a:ln>
        </p:spPr>
      </p:pic>
      <p:sp>
        <p:nvSpPr>
          <p:cNvPr id="138" name="Google Shape;138;p26"/>
          <p:cNvSpPr txBox="1"/>
          <p:nvPr/>
        </p:nvSpPr>
        <p:spPr>
          <a:xfrm>
            <a:off x="2326341" y="1172888"/>
            <a:ext cx="5404500" cy="592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200" u="none" cap="none" strike="noStrike">
                <a:solidFill>
                  <a:schemeClr val="dk1"/>
                </a:solidFill>
                <a:latin typeface="Calibri"/>
                <a:ea typeface="Calibri"/>
                <a:cs typeface="Calibri"/>
                <a:sym typeface="Calibri"/>
              </a:rPr>
              <a:t>Problem</a:t>
            </a:r>
            <a:br>
              <a:rPr b="1" i="0" lang="en" sz="1200" u="none" cap="none" strike="noStrike">
                <a:solidFill>
                  <a:schemeClr val="dk1"/>
                </a:solidFill>
                <a:latin typeface="Calibri"/>
                <a:ea typeface="Calibri"/>
                <a:cs typeface="Calibri"/>
                <a:sym typeface="Calibri"/>
              </a:rPr>
            </a:br>
            <a:r>
              <a:rPr b="0" i="0" lang="en" sz="1100" u="none" cap="none" strike="noStrike">
                <a:solidFill>
                  <a:schemeClr val="dk1"/>
                </a:solidFill>
                <a:latin typeface="Calibri"/>
                <a:ea typeface="Calibri"/>
                <a:cs typeface="Calibri"/>
                <a:sym typeface="Calibri"/>
              </a:rPr>
              <a:t>Current credit approval strategy results in an overall default rate of </a:t>
            </a:r>
            <a:r>
              <a:rPr b="1" i="0" lang="en" sz="1100" u="none" cap="none" strike="noStrike">
                <a:solidFill>
                  <a:srgbClr val="FF0000"/>
                </a:solidFill>
                <a:latin typeface="Calibri"/>
                <a:ea typeface="Calibri"/>
                <a:cs typeface="Calibri"/>
                <a:sym typeface="Calibri"/>
              </a:rPr>
              <a:t>2</a:t>
            </a:r>
            <a:r>
              <a:rPr b="1" lang="en" sz="1100">
                <a:solidFill>
                  <a:srgbClr val="FF0000"/>
                </a:solidFill>
                <a:latin typeface="Calibri"/>
                <a:ea typeface="Calibri"/>
                <a:cs typeface="Calibri"/>
                <a:sym typeface="Calibri"/>
              </a:rPr>
              <a:t>4</a:t>
            </a:r>
            <a:r>
              <a:rPr b="1" i="0" lang="en" sz="1100" u="none" cap="none" strike="noStrike">
                <a:solidFill>
                  <a:srgbClr val="FF0000"/>
                </a:solidFill>
                <a:latin typeface="Calibri"/>
                <a:ea typeface="Calibri"/>
                <a:cs typeface="Calibri"/>
                <a:sym typeface="Calibri"/>
              </a:rPr>
              <a:t>.</a:t>
            </a:r>
            <a:r>
              <a:rPr b="1" lang="en" sz="1100">
                <a:solidFill>
                  <a:srgbClr val="FF0000"/>
                </a:solidFill>
                <a:latin typeface="Calibri"/>
                <a:ea typeface="Calibri"/>
                <a:cs typeface="Calibri"/>
                <a:sym typeface="Calibri"/>
              </a:rPr>
              <a:t>65</a:t>
            </a:r>
            <a:r>
              <a:rPr b="1" i="0" lang="en" sz="1100" u="none" cap="none" strike="noStrike">
                <a:solidFill>
                  <a:srgbClr val="FF0000"/>
                </a:solidFill>
                <a:latin typeface="Calibri"/>
                <a:ea typeface="Calibri"/>
                <a:cs typeface="Calibri"/>
                <a:sym typeface="Calibri"/>
              </a:rPr>
              <a:t>%</a:t>
            </a:r>
            <a:r>
              <a:rPr b="0" i="0" lang="en" sz="1100" u="none" cap="none" strike="noStrike">
                <a:solidFill>
                  <a:schemeClr val="dk1"/>
                </a:solidFill>
                <a:latin typeface="Calibri"/>
                <a:ea typeface="Calibri"/>
                <a:cs typeface="Calibri"/>
                <a:sym typeface="Calibri"/>
              </a:rPr>
              <a:t> leading to increased company costs and reduced profits.</a:t>
            </a:r>
            <a:endParaRPr b="1" sz="1200">
              <a:solidFill>
                <a:schemeClr val="dk1"/>
              </a:solidFill>
              <a:latin typeface="Calibri"/>
              <a:ea typeface="Calibri"/>
              <a:cs typeface="Calibri"/>
              <a:sym typeface="Calibri"/>
            </a:endParaRPr>
          </a:p>
        </p:txBody>
      </p:sp>
      <p:sp>
        <p:nvSpPr>
          <p:cNvPr id="139" name="Google Shape;139;p26"/>
          <p:cNvSpPr txBox="1"/>
          <p:nvPr/>
        </p:nvSpPr>
        <p:spPr>
          <a:xfrm>
            <a:off x="2326341" y="1900580"/>
            <a:ext cx="5404500" cy="592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chemeClr val="dk1"/>
                </a:solidFill>
                <a:latin typeface="Calibri"/>
                <a:ea typeface="Calibri"/>
                <a:cs typeface="Calibri"/>
                <a:sym typeface="Calibri"/>
              </a:rPr>
              <a:t>Solution</a:t>
            </a:r>
            <a:br>
              <a:rPr b="1" lang="en" sz="1200">
                <a:solidFill>
                  <a:schemeClr val="dk1"/>
                </a:solidFill>
                <a:latin typeface="Calibri"/>
                <a:ea typeface="Calibri"/>
                <a:cs typeface="Calibri"/>
                <a:sym typeface="Calibri"/>
              </a:rPr>
            </a:br>
            <a:r>
              <a:rPr lang="en" sz="1100">
                <a:solidFill>
                  <a:schemeClr val="dk1"/>
                </a:solidFill>
                <a:latin typeface="Calibri"/>
                <a:ea typeface="Calibri"/>
                <a:cs typeface="Calibri"/>
                <a:sym typeface="Calibri"/>
              </a:rPr>
              <a:t>Utilize the outcomes of a credit risk assessment model, which forecasts the likelihood of default (PD), to inform the determination of whether to approve a credit application.</a:t>
            </a:r>
            <a:endParaRPr sz="1100">
              <a:solidFill>
                <a:schemeClr val="dk1"/>
              </a:solidFill>
              <a:latin typeface="Calibri"/>
              <a:ea typeface="Calibri"/>
              <a:cs typeface="Calibri"/>
              <a:sym typeface="Calibri"/>
            </a:endParaRPr>
          </a:p>
        </p:txBody>
      </p:sp>
      <p:sp>
        <p:nvSpPr>
          <p:cNvPr id="140" name="Google Shape;140;p26"/>
          <p:cNvSpPr txBox="1"/>
          <p:nvPr/>
        </p:nvSpPr>
        <p:spPr>
          <a:xfrm>
            <a:off x="2326340" y="2640542"/>
            <a:ext cx="5404500" cy="423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chemeClr val="dk1"/>
                </a:solidFill>
                <a:latin typeface="Calibri"/>
                <a:ea typeface="Calibri"/>
                <a:cs typeface="Calibri"/>
                <a:sym typeface="Calibri"/>
              </a:rPr>
              <a:t>Strategy</a:t>
            </a:r>
            <a:br>
              <a:rPr b="1" lang="en" sz="1200">
                <a:solidFill>
                  <a:schemeClr val="dk1"/>
                </a:solidFill>
                <a:latin typeface="Calibri"/>
                <a:ea typeface="Calibri"/>
                <a:cs typeface="Calibri"/>
                <a:sym typeface="Calibri"/>
              </a:rPr>
            </a:br>
            <a:r>
              <a:rPr lang="en" sz="1100">
                <a:solidFill>
                  <a:schemeClr val="dk1"/>
                </a:solidFill>
                <a:latin typeface="Calibri"/>
                <a:ea typeface="Calibri"/>
                <a:cs typeface="Calibri"/>
                <a:sym typeface="Calibri"/>
              </a:rPr>
              <a:t>Approve applicants with a conservative PD &lt; 40% or an aggressive PD &lt; 60%.</a:t>
            </a:r>
            <a:endParaRPr sz="1100"/>
          </a:p>
        </p:txBody>
      </p:sp>
      <p:sp>
        <p:nvSpPr>
          <p:cNvPr id="141" name="Google Shape;141;p26"/>
          <p:cNvSpPr txBox="1"/>
          <p:nvPr/>
        </p:nvSpPr>
        <p:spPr>
          <a:xfrm>
            <a:off x="2326340" y="3411489"/>
            <a:ext cx="5404447" cy="5770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chemeClr val="dk1"/>
                </a:solidFill>
                <a:latin typeface="Calibri"/>
                <a:ea typeface="Calibri"/>
                <a:cs typeface="Calibri"/>
                <a:sym typeface="Calibri"/>
              </a:rPr>
              <a:t>Goals</a:t>
            </a:r>
            <a:br>
              <a:rPr b="1" lang="en" sz="1200">
                <a:solidFill>
                  <a:schemeClr val="dk1"/>
                </a:solidFill>
                <a:latin typeface="Calibri"/>
                <a:ea typeface="Calibri"/>
                <a:cs typeface="Calibri"/>
                <a:sym typeface="Calibri"/>
              </a:rPr>
            </a:br>
            <a:r>
              <a:rPr lang="en" sz="1100">
                <a:solidFill>
                  <a:schemeClr val="dk1"/>
                </a:solidFill>
                <a:latin typeface="Calibri"/>
                <a:ea typeface="Calibri"/>
                <a:cs typeface="Calibri"/>
                <a:sym typeface="Calibri"/>
              </a:rPr>
              <a:t>Implemented strategy reduces the overall default rate within </a:t>
            </a:r>
            <a:r>
              <a:rPr b="1" lang="en" sz="1100">
                <a:solidFill>
                  <a:srgbClr val="548135"/>
                </a:solidFill>
                <a:latin typeface="Calibri"/>
                <a:ea typeface="Calibri"/>
                <a:cs typeface="Calibri"/>
                <a:sym typeface="Calibri"/>
              </a:rPr>
              <a:t>5% to 10% </a:t>
            </a:r>
            <a:r>
              <a:rPr lang="en" sz="1100">
                <a:solidFill>
                  <a:schemeClr val="dk1"/>
                </a:solidFill>
                <a:latin typeface="Calibri"/>
                <a:ea typeface="Calibri"/>
                <a:cs typeface="Calibri"/>
                <a:sym typeface="Calibri"/>
              </a:rPr>
              <a:t>leading to decreased costs and increased profits.</a:t>
            </a:r>
            <a:endParaRPr sz="1100"/>
          </a:p>
        </p:txBody>
      </p:sp>
      <p:pic>
        <p:nvPicPr>
          <p:cNvPr id="142" name="Google Shape;142;p26"/>
          <p:cNvPicPr preferRelativeResize="0"/>
          <p:nvPr/>
        </p:nvPicPr>
        <p:blipFill>
          <a:blip r:embed="rId4">
            <a:alphaModFix/>
          </a:blip>
          <a:stretch>
            <a:fillRect/>
          </a:stretch>
        </p:blipFill>
        <p:spPr>
          <a:xfrm>
            <a:off x="152400" y="4379300"/>
            <a:ext cx="8805299" cy="522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4"/>
          <p:cNvSpPr txBox="1"/>
          <p:nvPr>
            <p:ph idx="1" type="body"/>
          </p:nvPr>
        </p:nvSpPr>
        <p:spPr>
          <a:xfrm>
            <a:off x="628650" y="1529969"/>
            <a:ext cx="7886700" cy="3263400"/>
          </a:xfrm>
          <a:prstGeom prst="rect">
            <a:avLst/>
          </a:prstGeom>
        </p:spPr>
        <p:txBody>
          <a:bodyPr anchorCtr="0" anchor="t" bIns="34275" lIns="68575" spcFirstLastPara="1" rIns="68575" wrap="square" tIns="34275">
            <a:noAutofit/>
          </a:bodyPr>
          <a:lstStyle/>
          <a:p>
            <a:pPr indent="0" lvl="0" marL="0" rtl="0" algn="l">
              <a:lnSpc>
                <a:spcPct val="95000"/>
              </a:lnSpc>
              <a:spcBef>
                <a:spcPts val="1500"/>
              </a:spcBef>
              <a:spcAft>
                <a:spcPts val="0"/>
              </a:spcAft>
              <a:buNone/>
            </a:pPr>
            <a:r>
              <a:rPr b="1" lang="en" sz="1300" u="sng">
                <a:solidFill>
                  <a:srgbClr val="4372C3"/>
                </a:solidFill>
                <a:highlight>
                  <a:srgbClr val="FFFFFF"/>
                </a:highlight>
                <a:latin typeface="Times New Roman"/>
                <a:ea typeface="Times New Roman"/>
                <a:cs typeface="Times New Roman"/>
                <a:sym typeface="Times New Roman"/>
              </a:rPr>
              <a:t>Reasons for Choosing the Neural Network</a:t>
            </a:r>
            <a:r>
              <a:rPr lang="en" sz="1300">
                <a:solidFill>
                  <a:srgbClr val="0D0D0D"/>
                </a:solidFill>
                <a:highlight>
                  <a:srgbClr val="FFFFFF"/>
                </a:highlight>
                <a:latin typeface="Times New Roman"/>
                <a:ea typeface="Times New Roman"/>
                <a:cs typeface="Times New Roman"/>
                <a:sym typeface="Times New Roman"/>
              </a:rPr>
              <a:t>:</a:t>
            </a:r>
            <a:endParaRPr sz="1300">
              <a:solidFill>
                <a:srgbClr val="0D0D0D"/>
              </a:solidFill>
              <a:highlight>
                <a:srgbClr val="FFFFFF"/>
              </a:highlight>
              <a:latin typeface="Times New Roman"/>
              <a:ea typeface="Times New Roman"/>
              <a:cs typeface="Times New Roman"/>
              <a:sym typeface="Times New Roman"/>
            </a:endParaRPr>
          </a:p>
          <a:p>
            <a:pPr indent="-311150" lvl="0" marL="457200" rtl="0" algn="l">
              <a:lnSpc>
                <a:spcPct val="95000"/>
              </a:lnSpc>
              <a:spcBef>
                <a:spcPts val="1500"/>
              </a:spcBef>
              <a:spcAft>
                <a:spcPts val="0"/>
              </a:spcAft>
              <a:buClr>
                <a:srgbClr val="0D0D0D"/>
              </a:buClr>
              <a:buSzPts val="1300"/>
              <a:buFont typeface="Roboto"/>
              <a:buChar char="●"/>
            </a:pPr>
            <a:r>
              <a:rPr b="1" lang="en" sz="1300">
                <a:solidFill>
                  <a:srgbClr val="0D0D0D"/>
                </a:solidFill>
                <a:highlight>
                  <a:srgbClr val="FFFFFF"/>
                </a:highlight>
                <a:latin typeface="Times New Roman"/>
                <a:ea typeface="Times New Roman"/>
                <a:cs typeface="Times New Roman"/>
                <a:sym typeface="Times New Roman"/>
              </a:rPr>
              <a:t>Higher AUC Scores:</a:t>
            </a:r>
            <a:r>
              <a:rPr lang="en" sz="1300">
                <a:solidFill>
                  <a:srgbClr val="0D0D0D"/>
                </a:solidFill>
                <a:highlight>
                  <a:srgbClr val="FFFFFF"/>
                </a:highlight>
                <a:latin typeface="Times New Roman"/>
                <a:ea typeface="Times New Roman"/>
                <a:cs typeface="Times New Roman"/>
                <a:sym typeface="Times New Roman"/>
              </a:rPr>
              <a:t> Neural Network demonstrated slightly superior predictive performance compared to XGBoost, as indicated by higher AUC scores.</a:t>
            </a:r>
            <a:endParaRPr sz="1300">
              <a:solidFill>
                <a:srgbClr val="0D0D0D"/>
              </a:solidFill>
              <a:highlight>
                <a:srgbClr val="FFFFFF"/>
              </a:highlight>
              <a:latin typeface="Times New Roman"/>
              <a:ea typeface="Times New Roman"/>
              <a:cs typeface="Times New Roman"/>
              <a:sym typeface="Times New Roman"/>
            </a:endParaRPr>
          </a:p>
          <a:p>
            <a:pPr indent="0" lvl="0" marL="457200" rtl="0" algn="l">
              <a:lnSpc>
                <a:spcPct val="95000"/>
              </a:lnSpc>
              <a:spcBef>
                <a:spcPts val="0"/>
              </a:spcBef>
              <a:spcAft>
                <a:spcPts val="0"/>
              </a:spcAft>
              <a:buNone/>
            </a:pPr>
            <a:r>
              <a:t/>
            </a:r>
            <a:endParaRPr sz="1300">
              <a:solidFill>
                <a:srgbClr val="0D0D0D"/>
              </a:solidFill>
              <a:highlight>
                <a:srgbClr val="FFFFFF"/>
              </a:highlight>
              <a:latin typeface="Times New Roman"/>
              <a:ea typeface="Times New Roman"/>
              <a:cs typeface="Times New Roman"/>
              <a:sym typeface="Times New Roman"/>
            </a:endParaRPr>
          </a:p>
          <a:p>
            <a:pPr indent="-311150" lvl="0" marL="457200" rtl="0" algn="l">
              <a:lnSpc>
                <a:spcPct val="95000"/>
              </a:lnSpc>
              <a:spcBef>
                <a:spcPts val="0"/>
              </a:spcBef>
              <a:spcAft>
                <a:spcPts val="0"/>
              </a:spcAft>
              <a:buClr>
                <a:srgbClr val="0D0D0D"/>
              </a:buClr>
              <a:buSzPts val="1300"/>
              <a:buFont typeface="Times New Roman"/>
              <a:buChar char="●"/>
            </a:pPr>
            <a:r>
              <a:rPr b="1" lang="en" sz="1300">
                <a:solidFill>
                  <a:srgbClr val="0D0D0D"/>
                </a:solidFill>
                <a:highlight>
                  <a:srgbClr val="FFFFFF"/>
                </a:highlight>
                <a:latin typeface="Times New Roman"/>
                <a:ea typeface="Times New Roman"/>
                <a:cs typeface="Times New Roman"/>
                <a:sym typeface="Times New Roman"/>
              </a:rPr>
              <a:t>Flexibility in Model Architecture:</a:t>
            </a:r>
            <a:r>
              <a:rPr lang="en" sz="1300">
                <a:solidFill>
                  <a:srgbClr val="0D0D0D"/>
                </a:solidFill>
                <a:highlight>
                  <a:srgbClr val="FFFFFF"/>
                </a:highlight>
                <a:latin typeface="Times New Roman"/>
                <a:ea typeface="Times New Roman"/>
                <a:cs typeface="Times New Roman"/>
                <a:sym typeface="Times New Roman"/>
              </a:rPr>
              <a:t> The flexibility of Neural Networks in capturing complex patterns and relationships in the data, given the ability to adjust the number of layers and nodes is a plus feature.</a:t>
            </a:r>
            <a:endParaRPr sz="1300">
              <a:solidFill>
                <a:srgbClr val="0D0D0D"/>
              </a:solidFill>
              <a:highlight>
                <a:srgbClr val="FFFFFF"/>
              </a:highlight>
              <a:latin typeface="Times New Roman"/>
              <a:ea typeface="Times New Roman"/>
              <a:cs typeface="Times New Roman"/>
              <a:sym typeface="Times New Roman"/>
            </a:endParaRPr>
          </a:p>
          <a:p>
            <a:pPr indent="-311150" lvl="0" marL="457200" rtl="0" algn="l">
              <a:lnSpc>
                <a:spcPct val="95000"/>
              </a:lnSpc>
              <a:spcBef>
                <a:spcPts val="1500"/>
              </a:spcBef>
              <a:spcAft>
                <a:spcPts val="0"/>
              </a:spcAft>
              <a:buClr>
                <a:srgbClr val="0D0D0D"/>
              </a:buClr>
              <a:buSzPts val="1300"/>
              <a:buFont typeface="Times New Roman"/>
              <a:buChar char="●"/>
            </a:pPr>
            <a:r>
              <a:rPr b="1" lang="en" sz="1300">
                <a:solidFill>
                  <a:srgbClr val="0D0D0D"/>
                </a:solidFill>
                <a:highlight>
                  <a:srgbClr val="FFFFFF"/>
                </a:highlight>
                <a:latin typeface="Times New Roman"/>
                <a:ea typeface="Times New Roman"/>
                <a:cs typeface="Times New Roman"/>
                <a:sym typeface="Times New Roman"/>
              </a:rPr>
              <a:t>Potential for Feature Learning:</a:t>
            </a:r>
            <a:r>
              <a:rPr lang="en" sz="1300">
                <a:solidFill>
                  <a:srgbClr val="0D0D0D"/>
                </a:solidFill>
                <a:highlight>
                  <a:srgbClr val="FFFFFF"/>
                </a:highlight>
                <a:latin typeface="Times New Roman"/>
                <a:ea typeface="Times New Roman"/>
                <a:cs typeface="Times New Roman"/>
                <a:sym typeface="Times New Roman"/>
              </a:rPr>
              <a:t> Neural Network has the capability to learn intricate features and patterns from the data, making it suitable for complex and nonlinear relationships.</a:t>
            </a:r>
            <a:endParaRPr sz="1300">
              <a:solidFill>
                <a:srgbClr val="0D0D0D"/>
              </a:solidFill>
              <a:highlight>
                <a:srgbClr val="FFFFFF"/>
              </a:highlight>
              <a:latin typeface="Times New Roman"/>
              <a:ea typeface="Times New Roman"/>
              <a:cs typeface="Times New Roman"/>
              <a:sym typeface="Times New Roman"/>
            </a:endParaRPr>
          </a:p>
          <a:p>
            <a:pPr indent="0" lvl="0" marL="0" rtl="0" algn="l">
              <a:lnSpc>
                <a:spcPct val="95000"/>
              </a:lnSpc>
              <a:spcBef>
                <a:spcPts val="0"/>
              </a:spcBef>
              <a:spcAft>
                <a:spcPts val="0"/>
              </a:spcAft>
              <a:buNone/>
            </a:pPr>
            <a:r>
              <a:t/>
            </a:r>
            <a:endParaRPr sz="1300">
              <a:solidFill>
                <a:srgbClr val="0D0D0D"/>
              </a:solidFill>
              <a:highlight>
                <a:srgbClr val="FFFFFF"/>
              </a:highlight>
              <a:latin typeface="Times New Roman"/>
              <a:ea typeface="Times New Roman"/>
              <a:cs typeface="Times New Roman"/>
              <a:sym typeface="Times New Roman"/>
            </a:endParaRPr>
          </a:p>
          <a:p>
            <a:pPr indent="-311150" lvl="0" marL="457200" rtl="0" algn="l">
              <a:lnSpc>
                <a:spcPct val="95000"/>
              </a:lnSpc>
              <a:spcBef>
                <a:spcPts val="0"/>
              </a:spcBef>
              <a:spcAft>
                <a:spcPts val="0"/>
              </a:spcAft>
              <a:buClr>
                <a:srgbClr val="0D0D0D"/>
              </a:buClr>
              <a:buSzPts val="1300"/>
              <a:buFont typeface="Times New Roman"/>
              <a:buChar char="●"/>
            </a:pPr>
            <a:r>
              <a:rPr b="1" lang="en" sz="1300">
                <a:solidFill>
                  <a:srgbClr val="0D0D0D"/>
                </a:solidFill>
                <a:highlight>
                  <a:srgbClr val="FFFFFF"/>
                </a:highlight>
                <a:latin typeface="Times New Roman"/>
                <a:ea typeface="Times New Roman"/>
                <a:cs typeface="Times New Roman"/>
                <a:sym typeface="Times New Roman"/>
              </a:rPr>
              <a:t>Consistent Performance:</a:t>
            </a:r>
            <a:r>
              <a:rPr lang="en" sz="1300">
                <a:solidFill>
                  <a:srgbClr val="0D0D0D"/>
                </a:solidFill>
                <a:highlight>
                  <a:srgbClr val="FFFFFF"/>
                </a:highlight>
                <a:latin typeface="Times New Roman"/>
                <a:ea typeface="Times New Roman"/>
                <a:cs typeface="Times New Roman"/>
                <a:sym typeface="Times New Roman"/>
              </a:rPr>
              <a:t> Neural Network has consistent performance across different datasets, indicating robustness and reliability in predictions.</a:t>
            </a:r>
            <a:endParaRPr sz="2200">
              <a:latin typeface="Times New Roman"/>
              <a:ea typeface="Times New Roman"/>
              <a:cs typeface="Times New Roman"/>
              <a:sym typeface="Times New Roman"/>
            </a:endParaRPr>
          </a:p>
        </p:txBody>
      </p:sp>
      <p:sp>
        <p:nvSpPr>
          <p:cNvPr id="318" name="Google Shape;318;p4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Final Model</a:t>
            </a:r>
            <a:endParaRPr/>
          </a:p>
        </p:txBody>
      </p:sp>
      <p:cxnSp>
        <p:nvCxnSpPr>
          <p:cNvPr id="319" name="Google Shape;319;p44"/>
          <p:cNvCxnSpPr/>
          <p:nvPr/>
        </p:nvCxnSpPr>
        <p:spPr>
          <a:xfrm>
            <a:off x="714375" y="996738"/>
            <a:ext cx="7786800" cy="0"/>
          </a:xfrm>
          <a:prstGeom prst="straightConnector1">
            <a:avLst/>
          </a:prstGeom>
          <a:noFill/>
          <a:ln cap="flat" cmpd="sng" w="25400">
            <a:solidFill>
              <a:srgbClr val="8DA9DB"/>
            </a:solidFill>
            <a:prstDash val="solid"/>
            <a:miter lim="800000"/>
            <a:headEnd len="sm" w="sm" type="none"/>
            <a:tailEnd len="sm" w="sm"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Strategy</a:t>
            </a:r>
            <a:endParaRPr/>
          </a:p>
        </p:txBody>
      </p:sp>
      <p:cxnSp>
        <p:nvCxnSpPr>
          <p:cNvPr id="326" name="Google Shape;326;p45"/>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pic>
        <p:nvPicPr>
          <p:cNvPr id="327" name="Google Shape;327;p45"/>
          <p:cNvPicPr preferRelativeResize="0"/>
          <p:nvPr/>
        </p:nvPicPr>
        <p:blipFill>
          <a:blip r:embed="rId3">
            <a:alphaModFix/>
          </a:blip>
          <a:stretch>
            <a:fillRect/>
          </a:stretch>
        </p:blipFill>
        <p:spPr>
          <a:xfrm>
            <a:off x="2615250" y="1268030"/>
            <a:ext cx="3984950" cy="1714975"/>
          </a:xfrm>
          <a:prstGeom prst="rect">
            <a:avLst/>
          </a:prstGeom>
          <a:noFill/>
          <a:ln>
            <a:noFill/>
          </a:ln>
        </p:spPr>
      </p:pic>
      <p:pic>
        <p:nvPicPr>
          <p:cNvPr id="328" name="Google Shape;328;p45"/>
          <p:cNvPicPr preferRelativeResize="0"/>
          <p:nvPr/>
        </p:nvPicPr>
        <p:blipFill>
          <a:blip r:embed="rId4">
            <a:alphaModFix/>
          </a:blip>
          <a:stretch>
            <a:fillRect/>
          </a:stretch>
        </p:blipFill>
        <p:spPr>
          <a:xfrm>
            <a:off x="152400" y="3254280"/>
            <a:ext cx="8839204" cy="15710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Data</a:t>
            </a:r>
            <a:endParaRPr/>
          </a:p>
        </p:txBody>
      </p:sp>
      <p:cxnSp>
        <p:nvCxnSpPr>
          <p:cNvPr id="148" name="Google Shape;148;p27"/>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pic>
        <p:nvPicPr>
          <p:cNvPr id="149" name="Google Shape;149;p27"/>
          <p:cNvPicPr preferRelativeResize="0"/>
          <p:nvPr/>
        </p:nvPicPr>
        <p:blipFill>
          <a:blip r:embed="rId3">
            <a:alphaModFix/>
          </a:blip>
          <a:stretch>
            <a:fillRect/>
          </a:stretch>
        </p:blipFill>
        <p:spPr>
          <a:xfrm>
            <a:off x="1713813" y="1332991"/>
            <a:ext cx="5716372" cy="357068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Features</a:t>
            </a:r>
            <a:endParaRPr/>
          </a:p>
        </p:txBody>
      </p:sp>
      <p:cxnSp>
        <p:nvCxnSpPr>
          <p:cNvPr id="156" name="Google Shape;156;p28"/>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pic>
        <p:nvPicPr>
          <p:cNvPr id="157" name="Google Shape;157;p28"/>
          <p:cNvPicPr preferRelativeResize="0"/>
          <p:nvPr/>
        </p:nvPicPr>
        <p:blipFill>
          <a:blip r:embed="rId3">
            <a:alphaModFix/>
          </a:blip>
          <a:stretch>
            <a:fillRect/>
          </a:stretch>
        </p:blipFill>
        <p:spPr>
          <a:xfrm>
            <a:off x="2335150" y="1966825"/>
            <a:ext cx="4545151" cy="2064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Feature Engineering</a:t>
            </a:r>
            <a:endParaRPr/>
          </a:p>
        </p:txBody>
      </p:sp>
      <p:cxnSp>
        <p:nvCxnSpPr>
          <p:cNvPr id="164" name="Google Shape;164;p29"/>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sp>
        <p:nvSpPr>
          <p:cNvPr id="165" name="Google Shape;165;p29"/>
          <p:cNvSpPr txBox="1"/>
          <p:nvPr/>
        </p:nvSpPr>
        <p:spPr>
          <a:xfrm>
            <a:off x="4142243" y="1282467"/>
            <a:ext cx="2670000" cy="1577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u="sng">
                <a:solidFill>
                  <a:schemeClr val="dk1"/>
                </a:solidFill>
                <a:latin typeface="Calibri"/>
                <a:ea typeface="Calibri"/>
                <a:cs typeface="Calibri"/>
                <a:sym typeface="Calibri"/>
              </a:rPr>
              <a:t>Numeric Features</a:t>
            </a:r>
            <a:endParaRPr sz="1100"/>
          </a:p>
          <a:p>
            <a:pPr indent="-215900" lvl="0" marL="215900" marR="0" rtl="0" algn="l">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Mean of the column</a:t>
            </a:r>
            <a:endParaRPr>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Standard Deviation of the data </a:t>
            </a:r>
            <a:endParaRPr>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Min of that feature</a:t>
            </a:r>
            <a:endParaRPr>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Max of the variable</a:t>
            </a:r>
            <a:endParaRPr>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Last Value in the column</a:t>
            </a:r>
            <a:endParaRPr>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Aggregation Across Customers</a:t>
            </a:r>
            <a:endParaRPr sz="1400">
              <a:solidFill>
                <a:schemeClr val="dk1"/>
              </a:solidFill>
              <a:latin typeface="Calibri"/>
              <a:ea typeface="Calibri"/>
              <a:cs typeface="Calibri"/>
              <a:sym typeface="Calibri"/>
            </a:endParaRPr>
          </a:p>
        </p:txBody>
      </p:sp>
      <p:sp>
        <p:nvSpPr>
          <p:cNvPr id="166" name="Google Shape;166;p29"/>
          <p:cNvSpPr txBox="1"/>
          <p:nvPr/>
        </p:nvSpPr>
        <p:spPr>
          <a:xfrm>
            <a:off x="6940275" y="1247550"/>
            <a:ext cx="1993500" cy="2008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u="sng">
                <a:solidFill>
                  <a:schemeClr val="dk1"/>
                </a:solidFill>
                <a:latin typeface="Calibri"/>
                <a:ea typeface="Calibri"/>
                <a:cs typeface="Calibri"/>
                <a:sym typeface="Calibri"/>
              </a:rPr>
              <a:t>Categorial Features</a:t>
            </a:r>
            <a:endParaRPr sz="1100"/>
          </a:p>
          <a:p>
            <a:pPr indent="-215900" lvl="0" marL="215900" marR="0" rtl="0" algn="l">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Response Rate in Last 6 Months </a:t>
            </a:r>
            <a:endParaRPr>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Ever Response in Last 12 Months </a:t>
            </a:r>
            <a:endParaRPr>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Creation of New Features </a:t>
            </a:r>
            <a:endParaRPr>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Handling of Missing Values</a:t>
            </a:r>
            <a:endParaRPr sz="1100"/>
          </a:p>
        </p:txBody>
      </p:sp>
      <p:pic>
        <p:nvPicPr>
          <p:cNvPr id="167" name="Google Shape;167;p29"/>
          <p:cNvPicPr preferRelativeResize="0"/>
          <p:nvPr/>
        </p:nvPicPr>
        <p:blipFill>
          <a:blip r:embed="rId3">
            <a:alphaModFix/>
          </a:blip>
          <a:stretch>
            <a:fillRect/>
          </a:stretch>
        </p:blipFill>
        <p:spPr>
          <a:xfrm>
            <a:off x="714375" y="1452012"/>
            <a:ext cx="3176026" cy="1328626"/>
          </a:xfrm>
          <a:prstGeom prst="rect">
            <a:avLst/>
          </a:prstGeom>
          <a:noFill/>
          <a:ln>
            <a:noFill/>
          </a:ln>
        </p:spPr>
      </p:pic>
      <p:pic>
        <p:nvPicPr>
          <p:cNvPr id="168" name="Google Shape;168;p29"/>
          <p:cNvPicPr preferRelativeResize="0"/>
          <p:nvPr/>
        </p:nvPicPr>
        <p:blipFill>
          <a:blip r:embed="rId4">
            <a:alphaModFix/>
          </a:blip>
          <a:stretch>
            <a:fillRect/>
          </a:stretch>
        </p:blipFill>
        <p:spPr>
          <a:xfrm>
            <a:off x="152400" y="3569000"/>
            <a:ext cx="8839204" cy="11955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Data Processing – One Hot Encoding</a:t>
            </a:r>
            <a:endParaRPr/>
          </a:p>
        </p:txBody>
      </p:sp>
      <p:cxnSp>
        <p:nvCxnSpPr>
          <p:cNvPr id="175" name="Google Shape;175;p30"/>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sp>
        <p:nvSpPr>
          <p:cNvPr id="176" name="Google Shape;176;p30"/>
          <p:cNvSpPr txBox="1"/>
          <p:nvPr/>
        </p:nvSpPr>
        <p:spPr>
          <a:xfrm>
            <a:off x="1781423" y="3653800"/>
            <a:ext cx="5652600" cy="1146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11 Categorical features processed with One-Hot Encoding. </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 sz="1400">
                <a:solidFill>
                  <a:schemeClr val="dk1"/>
                </a:solidFill>
                <a:latin typeface="Calibri"/>
                <a:ea typeface="Calibri"/>
                <a:cs typeface="Calibri"/>
                <a:sym typeface="Calibri"/>
              </a:rPr>
              <a:t>45 Indicator features created retaining the original categorical feature name suffixed with discrete values from each category.</a:t>
            </a:r>
            <a:endParaRPr sz="1100"/>
          </a:p>
        </p:txBody>
      </p:sp>
      <p:pic>
        <p:nvPicPr>
          <p:cNvPr id="177" name="Google Shape;177;p30"/>
          <p:cNvPicPr preferRelativeResize="0"/>
          <p:nvPr/>
        </p:nvPicPr>
        <p:blipFill>
          <a:blip r:embed="rId3">
            <a:alphaModFix/>
          </a:blip>
          <a:stretch>
            <a:fillRect/>
          </a:stretch>
        </p:blipFill>
        <p:spPr>
          <a:xfrm>
            <a:off x="1258175" y="1464713"/>
            <a:ext cx="6699102" cy="1992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i="1" lang="en">
                <a:solidFill>
                  <a:srgbClr val="757070"/>
                </a:solidFill>
              </a:rPr>
              <a:t>Feature Selection</a:t>
            </a:r>
            <a:endParaRPr i="1"/>
          </a:p>
        </p:txBody>
      </p:sp>
      <p:cxnSp>
        <p:nvCxnSpPr>
          <p:cNvPr id="184" name="Google Shape;184;p31"/>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sp>
        <p:nvSpPr>
          <p:cNvPr id="185" name="Google Shape;185;p31"/>
          <p:cNvSpPr txBox="1"/>
          <p:nvPr/>
        </p:nvSpPr>
        <p:spPr>
          <a:xfrm>
            <a:off x="4946801" y="1269501"/>
            <a:ext cx="3594600" cy="1577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Feature importance was calculated from two XGBoost models trained on the training dataset.</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 sz="1400">
                <a:solidFill>
                  <a:schemeClr val="dk1"/>
                </a:solidFill>
                <a:latin typeface="Calibri"/>
                <a:ea typeface="Calibri"/>
                <a:cs typeface="Calibri"/>
                <a:sym typeface="Calibri"/>
              </a:rPr>
              <a:t>Selected features have a feature importance of higher than 0.5% in any of the two models.</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186" name="Google Shape;186;p31"/>
          <p:cNvPicPr preferRelativeResize="0"/>
          <p:nvPr/>
        </p:nvPicPr>
        <p:blipFill>
          <a:blip r:embed="rId3">
            <a:alphaModFix/>
          </a:blip>
          <a:stretch>
            <a:fillRect/>
          </a:stretch>
        </p:blipFill>
        <p:spPr>
          <a:xfrm>
            <a:off x="166975" y="1413150"/>
            <a:ext cx="4779824" cy="3328057"/>
          </a:xfrm>
          <a:prstGeom prst="rect">
            <a:avLst/>
          </a:prstGeom>
          <a:noFill/>
          <a:ln>
            <a:noFill/>
          </a:ln>
        </p:spPr>
      </p:pic>
      <p:pic>
        <p:nvPicPr>
          <p:cNvPr id="187" name="Google Shape;187;p31"/>
          <p:cNvPicPr preferRelativeResize="0"/>
          <p:nvPr/>
        </p:nvPicPr>
        <p:blipFill>
          <a:blip r:embed="rId4">
            <a:alphaModFix/>
          </a:blip>
          <a:stretch>
            <a:fillRect/>
          </a:stretch>
        </p:blipFill>
        <p:spPr>
          <a:xfrm>
            <a:off x="4750100" y="3393100"/>
            <a:ext cx="4155100" cy="1348100"/>
          </a:xfrm>
          <a:prstGeom prst="rect">
            <a:avLst/>
          </a:prstGeom>
          <a:noFill/>
          <a:ln>
            <a:noFill/>
          </a:ln>
        </p:spPr>
      </p:pic>
      <p:pic>
        <p:nvPicPr>
          <p:cNvPr id="188" name="Google Shape;188;p31"/>
          <p:cNvPicPr preferRelativeResize="0"/>
          <p:nvPr/>
        </p:nvPicPr>
        <p:blipFill>
          <a:blip r:embed="rId5">
            <a:alphaModFix/>
          </a:blip>
          <a:stretch>
            <a:fillRect/>
          </a:stretch>
        </p:blipFill>
        <p:spPr>
          <a:xfrm>
            <a:off x="8344825" y="2738713"/>
            <a:ext cx="560376" cy="560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XGBoost - Grid Search </a:t>
            </a:r>
            <a:endParaRPr/>
          </a:p>
        </p:txBody>
      </p:sp>
      <p:cxnSp>
        <p:nvCxnSpPr>
          <p:cNvPr id="194" name="Google Shape;194;p32"/>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pic>
        <p:nvPicPr>
          <p:cNvPr id="195" name="Google Shape;195;p32"/>
          <p:cNvPicPr preferRelativeResize="0"/>
          <p:nvPr/>
        </p:nvPicPr>
        <p:blipFill>
          <a:blip r:embed="rId3">
            <a:alphaModFix/>
          </a:blip>
          <a:stretch>
            <a:fillRect/>
          </a:stretch>
        </p:blipFill>
        <p:spPr>
          <a:xfrm>
            <a:off x="286525" y="1420425"/>
            <a:ext cx="8705075" cy="2799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fontScale="85000"/>
          </a:bodyPr>
          <a:lstStyle/>
          <a:p>
            <a:pPr indent="-293370" lvl="0" marL="457200" rtl="0" algn="l">
              <a:lnSpc>
                <a:spcPct val="115000"/>
              </a:lnSpc>
              <a:spcBef>
                <a:spcPts val="0"/>
              </a:spcBef>
              <a:spcAft>
                <a:spcPts val="0"/>
              </a:spcAft>
              <a:buClr>
                <a:srgbClr val="0D0D0D"/>
              </a:buClr>
              <a:buSzPct val="100000"/>
              <a:buFont typeface="Roboto"/>
              <a:buAutoNum type="arabicPeriod"/>
            </a:pPr>
            <a:r>
              <a:rPr b="1" lang="en" sz="1200">
                <a:solidFill>
                  <a:srgbClr val="0D0D0D"/>
                </a:solidFill>
                <a:highlight>
                  <a:srgbClr val="FFFFFF"/>
                </a:highlight>
                <a:latin typeface="Roboto"/>
                <a:ea typeface="Roboto"/>
                <a:cs typeface="Roboto"/>
                <a:sym typeface="Roboto"/>
              </a:rPr>
              <a:t>Grid Search Implementation</a:t>
            </a:r>
            <a:r>
              <a:rPr lang="en" sz="1200">
                <a:solidFill>
                  <a:srgbClr val="0D0D0D"/>
                </a:solidFill>
                <a:highlight>
                  <a:srgbClr val="FFFFFF"/>
                </a:highlight>
                <a:latin typeface="Roboto"/>
                <a:ea typeface="Roboto"/>
                <a:cs typeface="Roboto"/>
                <a:sym typeface="Roboto"/>
              </a:rPr>
              <a:t>: Implemented grid search to explore parameter combinations systematically.</a:t>
            </a:r>
            <a:endParaRPr sz="1200">
              <a:solidFill>
                <a:srgbClr val="0D0D0D"/>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b="1" sz="1200">
              <a:solidFill>
                <a:srgbClr val="0D0D0D"/>
              </a:solidFill>
              <a:highlight>
                <a:srgbClr val="FFFFFF"/>
              </a:highlight>
              <a:latin typeface="Roboto"/>
              <a:ea typeface="Roboto"/>
              <a:cs typeface="Roboto"/>
              <a:sym typeface="Roboto"/>
            </a:endParaRPr>
          </a:p>
          <a:p>
            <a:pPr indent="-293370" lvl="0" marL="457200" rtl="0" algn="l">
              <a:lnSpc>
                <a:spcPct val="115000"/>
              </a:lnSpc>
              <a:spcBef>
                <a:spcPts val="0"/>
              </a:spcBef>
              <a:spcAft>
                <a:spcPts val="0"/>
              </a:spcAft>
              <a:buClr>
                <a:srgbClr val="0D0D0D"/>
              </a:buClr>
              <a:buSzPct val="100000"/>
              <a:buFont typeface="Roboto"/>
              <a:buAutoNum type="arabicPeriod"/>
            </a:pPr>
            <a:r>
              <a:rPr b="1" lang="en" sz="1200">
                <a:solidFill>
                  <a:srgbClr val="0D0D0D"/>
                </a:solidFill>
                <a:highlight>
                  <a:srgbClr val="FFFFFF"/>
                </a:highlight>
                <a:latin typeface="Roboto"/>
                <a:ea typeface="Roboto"/>
                <a:cs typeface="Roboto"/>
                <a:sym typeface="Roboto"/>
              </a:rPr>
              <a:t>Number of Models Trained</a:t>
            </a:r>
            <a:r>
              <a:rPr lang="en" sz="1200">
                <a:solidFill>
                  <a:srgbClr val="0D0D0D"/>
                </a:solidFill>
                <a:highlight>
                  <a:srgbClr val="FFFFFF"/>
                </a:highlight>
                <a:latin typeface="Roboto"/>
                <a:ea typeface="Roboto"/>
                <a:cs typeface="Roboto"/>
                <a:sym typeface="Roboto"/>
              </a:rPr>
              <a:t>: Trained multiple models by iterating over 36 different parameter combinations.</a:t>
            </a:r>
            <a:endParaRPr sz="1200">
              <a:solidFill>
                <a:srgbClr val="0D0D0D"/>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b="1" sz="1200">
              <a:solidFill>
                <a:srgbClr val="0D0D0D"/>
              </a:solidFill>
              <a:highlight>
                <a:srgbClr val="FFFFFF"/>
              </a:highlight>
              <a:latin typeface="Roboto"/>
              <a:ea typeface="Roboto"/>
              <a:cs typeface="Roboto"/>
              <a:sym typeface="Roboto"/>
            </a:endParaRPr>
          </a:p>
          <a:p>
            <a:pPr indent="-293370" lvl="0" marL="457200" rtl="0" algn="l">
              <a:lnSpc>
                <a:spcPct val="115000"/>
              </a:lnSpc>
              <a:spcBef>
                <a:spcPts val="0"/>
              </a:spcBef>
              <a:spcAft>
                <a:spcPts val="0"/>
              </a:spcAft>
              <a:buClr>
                <a:srgbClr val="0D0D0D"/>
              </a:buClr>
              <a:buSzPct val="100000"/>
              <a:buFont typeface="Roboto"/>
              <a:buAutoNum type="arabicPeriod"/>
            </a:pPr>
            <a:r>
              <a:rPr b="1" lang="en" sz="1200">
                <a:solidFill>
                  <a:srgbClr val="0D0D0D"/>
                </a:solidFill>
                <a:highlight>
                  <a:srgbClr val="FFFFFF"/>
                </a:highlight>
                <a:latin typeface="Roboto"/>
                <a:ea typeface="Roboto"/>
                <a:cs typeface="Roboto"/>
                <a:sym typeface="Roboto"/>
              </a:rPr>
              <a:t>Lessons Learned</a:t>
            </a:r>
            <a:r>
              <a:rPr lang="en" sz="1200">
                <a:solidFill>
                  <a:srgbClr val="0D0D0D"/>
                </a:solidFill>
                <a:highlight>
                  <a:srgbClr val="FFFFFF"/>
                </a:highlight>
                <a:latin typeface="Roboto"/>
                <a:ea typeface="Roboto"/>
                <a:cs typeface="Roboto"/>
                <a:sym typeface="Roboto"/>
              </a:rPr>
              <a:t>: Discovered the impact of parameters on model performance and identified optimal settings.</a:t>
            </a:r>
            <a:endParaRPr sz="1200">
              <a:solidFill>
                <a:srgbClr val="0D0D0D"/>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b="1" sz="1200">
              <a:solidFill>
                <a:srgbClr val="0D0D0D"/>
              </a:solidFill>
              <a:highlight>
                <a:srgbClr val="FFFFFF"/>
              </a:highlight>
              <a:latin typeface="Roboto"/>
              <a:ea typeface="Roboto"/>
              <a:cs typeface="Roboto"/>
              <a:sym typeface="Roboto"/>
            </a:endParaRPr>
          </a:p>
          <a:p>
            <a:pPr indent="-293370" lvl="0" marL="457200" rtl="0" algn="l">
              <a:lnSpc>
                <a:spcPct val="115000"/>
              </a:lnSpc>
              <a:spcBef>
                <a:spcPts val="0"/>
              </a:spcBef>
              <a:spcAft>
                <a:spcPts val="0"/>
              </a:spcAft>
              <a:buClr>
                <a:srgbClr val="0D0D0D"/>
              </a:buClr>
              <a:buSzPct val="100000"/>
              <a:buFont typeface="Roboto"/>
              <a:buAutoNum type="arabicPeriod"/>
            </a:pPr>
            <a:r>
              <a:rPr b="1" lang="en" sz="1200">
                <a:solidFill>
                  <a:srgbClr val="0D0D0D"/>
                </a:solidFill>
                <a:highlight>
                  <a:srgbClr val="FFFFFF"/>
                </a:highlight>
                <a:latin typeface="Roboto"/>
                <a:ea typeface="Roboto"/>
                <a:cs typeface="Roboto"/>
                <a:sym typeface="Roboto"/>
              </a:rPr>
              <a:t>Optimization Process</a:t>
            </a:r>
            <a:r>
              <a:rPr lang="en" sz="1200">
                <a:solidFill>
                  <a:srgbClr val="0D0D0D"/>
                </a:solidFill>
                <a:highlight>
                  <a:srgbClr val="FFFFFF"/>
                </a:highlight>
                <a:latin typeface="Roboto"/>
                <a:ea typeface="Roboto"/>
                <a:cs typeface="Roboto"/>
                <a:sym typeface="Roboto"/>
              </a:rPr>
              <a:t>: Iteratively adjusted parameters to enhance model performance on evaluation metrics.</a:t>
            </a:r>
            <a:endParaRPr sz="1200">
              <a:solidFill>
                <a:srgbClr val="0D0D0D"/>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b="1" sz="1200">
              <a:solidFill>
                <a:srgbClr val="0D0D0D"/>
              </a:solidFill>
              <a:highlight>
                <a:srgbClr val="FFFFFF"/>
              </a:highlight>
              <a:latin typeface="Roboto"/>
              <a:ea typeface="Roboto"/>
              <a:cs typeface="Roboto"/>
              <a:sym typeface="Roboto"/>
            </a:endParaRPr>
          </a:p>
          <a:p>
            <a:pPr indent="-293370" lvl="0" marL="457200" rtl="0" algn="l">
              <a:lnSpc>
                <a:spcPct val="115000"/>
              </a:lnSpc>
              <a:spcBef>
                <a:spcPts val="0"/>
              </a:spcBef>
              <a:spcAft>
                <a:spcPts val="0"/>
              </a:spcAft>
              <a:buClr>
                <a:srgbClr val="0D0D0D"/>
              </a:buClr>
              <a:buSzPct val="100000"/>
              <a:buFont typeface="Roboto"/>
              <a:buAutoNum type="arabicPeriod"/>
            </a:pPr>
            <a:r>
              <a:rPr b="1" lang="en" sz="1200">
                <a:solidFill>
                  <a:srgbClr val="0D0D0D"/>
                </a:solidFill>
                <a:highlight>
                  <a:srgbClr val="FFFFFF"/>
                </a:highlight>
                <a:latin typeface="Roboto"/>
                <a:ea typeface="Roboto"/>
                <a:cs typeface="Roboto"/>
                <a:sym typeface="Roboto"/>
              </a:rPr>
              <a:t>Balancing Act</a:t>
            </a:r>
            <a:r>
              <a:rPr lang="en" sz="1200">
                <a:solidFill>
                  <a:srgbClr val="0D0D0D"/>
                </a:solidFill>
                <a:highlight>
                  <a:srgbClr val="FFFFFF"/>
                </a:highlight>
                <a:latin typeface="Roboto"/>
                <a:ea typeface="Roboto"/>
                <a:cs typeface="Roboto"/>
                <a:sym typeface="Roboto"/>
              </a:rPr>
              <a:t>: Balanced model complexity with performance, prioritizing parameter combinations yielding the best results.</a:t>
            </a:r>
            <a:endParaRPr sz="1200">
              <a:solidFill>
                <a:srgbClr val="0D0D0D"/>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b="1" sz="1200">
              <a:solidFill>
                <a:srgbClr val="0D0D0D"/>
              </a:solidFill>
              <a:highlight>
                <a:srgbClr val="FFFFFF"/>
              </a:highlight>
              <a:latin typeface="Roboto"/>
              <a:ea typeface="Roboto"/>
              <a:cs typeface="Roboto"/>
              <a:sym typeface="Roboto"/>
            </a:endParaRPr>
          </a:p>
          <a:p>
            <a:pPr indent="-293370" lvl="0" marL="457200" rtl="0" algn="l">
              <a:lnSpc>
                <a:spcPct val="115000"/>
              </a:lnSpc>
              <a:spcBef>
                <a:spcPts val="0"/>
              </a:spcBef>
              <a:spcAft>
                <a:spcPts val="0"/>
              </a:spcAft>
              <a:buClr>
                <a:srgbClr val="0D0D0D"/>
              </a:buClr>
              <a:buSzPct val="100000"/>
              <a:buFont typeface="Roboto"/>
              <a:buAutoNum type="arabicPeriod"/>
            </a:pPr>
            <a:r>
              <a:rPr b="1" lang="en" sz="1200">
                <a:solidFill>
                  <a:srgbClr val="0D0D0D"/>
                </a:solidFill>
                <a:highlight>
                  <a:srgbClr val="FFFFFF"/>
                </a:highlight>
                <a:latin typeface="Roboto"/>
                <a:ea typeface="Roboto"/>
                <a:cs typeface="Roboto"/>
                <a:sym typeface="Roboto"/>
              </a:rPr>
              <a:t>Efficiency Improvements</a:t>
            </a:r>
            <a:r>
              <a:rPr lang="en" sz="1200">
                <a:solidFill>
                  <a:srgbClr val="0D0D0D"/>
                </a:solidFill>
                <a:highlight>
                  <a:srgbClr val="FFFFFF"/>
                </a:highlight>
                <a:latin typeface="Roboto"/>
                <a:ea typeface="Roboto"/>
                <a:cs typeface="Roboto"/>
                <a:sym typeface="Roboto"/>
              </a:rPr>
              <a:t>: Streamlined grid search to optimize computational resources while maximizing effectiveness.</a:t>
            </a:r>
            <a:endParaRPr sz="1200">
              <a:solidFill>
                <a:srgbClr val="0D0D0D"/>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b="1" sz="1200">
              <a:solidFill>
                <a:srgbClr val="0D0D0D"/>
              </a:solidFill>
              <a:highlight>
                <a:srgbClr val="FFFFFF"/>
              </a:highlight>
              <a:latin typeface="Roboto"/>
              <a:ea typeface="Roboto"/>
              <a:cs typeface="Roboto"/>
              <a:sym typeface="Roboto"/>
            </a:endParaRPr>
          </a:p>
          <a:p>
            <a:pPr indent="-293370" lvl="0" marL="457200" rtl="0" algn="l">
              <a:lnSpc>
                <a:spcPct val="115000"/>
              </a:lnSpc>
              <a:spcBef>
                <a:spcPts val="0"/>
              </a:spcBef>
              <a:spcAft>
                <a:spcPts val="0"/>
              </a:spcAft>
              <a:buClr>
                <a:srgbClr val="0D0D0D"/>
              </a:buClr>
              <a:buSzPct val="100000"/>
              <a:buFont typeface="Roboto"/>
              <a:buAutoNum type="arabicPeriod"/>
            </a:pPr>
            <a:r>
              <a:rPr b="1" lang="en" sz="1200">
                <a:solidFill>
                  <a:srgbClr val="0D0D0D"/>
                </a:solidFill>
                <a:highlight>
                  <a:srgbClr val="FFFFFF"/>
                </a:highlight>
                <a:latin typeface="Roboto"/>
                <a:ea typeface="Roboto"/>
                <a:cs typeface="Roboto"/>
                <a:sym typeface="Roboto"/>
              </a:rPr>
              <a:t>Optimal Parameter Identification</a:t>
            </a:r>
            <a:r>
              <a:rPr lang="en" sz="1200">
                <a:solidFill>
                  <a:srgbClr val="0D0D0D"/>
                </a:solidFill>
                <a:highlight>
                  <a:srgbClr val="FFFFFF"/>
                </a:highlight>
                <a:latin typeface="Roboto"/>
                <a:ea typeface="Roboto"/>
                <a:cs typeface="Roboto"/>
                <a:sym typeface="Roboto"/>
              </a:rPr>
              <a:t>: Identified parameter configurations maximizing AUC on training and test datasets.</a:t>
            </a:r>
            <a:endParaRPr sz="1200">
              <a:solidFill>
                <a:srgbClr val="0D0D0D"/>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b="1" sz="1200">
              <a:solidFill>
                <a:srgbClr val="0D0D0D"/>
              </a:solidFill>
              <a:highlight>
                <a:srgbClr val="FFFFFF"/>
              </a:highlight>
              <a:latin typeface="Roboto"/>
              <a:ea typeface="Roboto"/>
              <a:cs typeface="Roboto"/>
              <a:sym typeface="Roboto"/>
            </a:endParaRPr>
          </a:p>
          <a:p>
            <a:pPr indent="-293370" lvl="0" marL="457200" rtl="0" algn="l">
              <a:lnSpc>
                <a:spcPct val="115000"/>
              </a:lnSpc>
              <a:spcBef>
                <a:spcPts val="0"/>
              </a:spcBef>
              <a:spcAft>
                <a:spcPts val="0"/>
              </a:spcAft>
              <a:buClr>
                <a:srgbClr val="0D0D0D"/>
              </a:buClr>
              <a:buSzPct val="100000"/>
              <a:buFont typeface="Roboto"/>
              <a:buAutoNum type="arabicPeriod"/>
            </a:pPr>
            <a:r>
              <a:rPr b="1" lang="en" sz="1200">
                <a:solidFill>
                  <a:srgbClr val="0D0D0D"/>
                </a:solidFill>
                <a:highlight>
                  <a:srgbClr val="FFFFFF"/>
                </a:highlight>
                <a:latin typeface="Roboto"/>
                <a:ea typeface="Roboto"/>
                <a:cs typeface="Roboto"/>
                <a:sym typeface="Roboto"/>
              </a:rPr>
              <a:t>Generalization Insights</a:t>
            </a:r>
            <a:r>
              <a:rPr lang="en" sz="1200">
                <a:solidFill>
                  <a:srgbClr val="0D0D0D"/>
                </a:solidFill>
                <a:highlight>
                  <a:srgbClr val="FFFFFF"/>
                </a:highlight>
                <a:latin typeface="Roboto"/>
                <a:ea typeface="Roboto"/>
                <a:cs typeface="Roboto"/>
                <a:sym typeface="Roboto"/>
              </a:rPr>
              <a:t>: Explored how parameter settings affected model generalization to unseen data, ensuring robustness.</a:t>
            </a:r>
            <a:endParaRPr sz="1200">
              <a:solidFill>
                <a:srgbClr val="0D0D0D"/>
              </a:solidFill>
              <a:highlight>
                <a:srgbClr val="FFFFFF"/>
              </a:highlight>
              <a:latin typeface="Roboto"/>
              <a:ea typeface="Roboto"/>
              <a:cs typeface="Roboto"/>
              <a:sym typeface="Roboto"/>
            </a:endParaRPr>
          </a:p>
          <a:p>
            <a:pPr indent="0" lvl="0" marL="0" rtl="0" algn="l">
              <a:spcBef>
                <a:spcPts val="800"/>
              </a:spcBef>
              <a:spcAft>
                <a:spcPts val="0"/>
              </a:spcAft>
              <a:buNone/>
            </a:pPr>
            <a:r>
              <a:t/>
            </a:r>
            <a:endParaRPr/>
          </a:p>
        </p:txBody>
      </p:sp>
      <p:sp>
        <p:nvSpPr>
          <p:cNvPr id="201" name="Google Shape;201;p3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XGBoost - Grid Search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